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3" d="100"/>
          <a:sy n="113" d="100"/>
        </p:scale>
        <p:origin x="-115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7DFECB-577E-EB4F-8AB4-273F293D8BC7}" type="datetimeFigureOut">
              <a:rPr lang="en-US" smtClean="0"/>
              <a:t>9/19/11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58F7D5-68B9-6142-BFB7-C4DF2EDA8EB7}" type="slidenum">
              <a:rPr lang="en-US" smtClean="0"/>
              <a:t>‹#›</a:t>
            </a:fld>
            <a:endParaRPr lang="en-US"/>
          </a:p>
        </p:txBody>
      </p:sp>
    </p:spTree>
    <p:extLst>
      <p:ext uri="{BB962C8B-B14F-4D97-AF65-F5344CB8AC3E}">
        <p14:creationId xmlns:p14="http://schemas.microsoft.com/office/powerpoint/2010/main" val="803212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9/19/11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9/19/11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9/19/11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9/19/11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9/19/11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9/19/11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9/19/11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9/19/11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9/19/11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wIZCtDJtFPw" TargetMode="External"/><Relationship Id="rId3" Type="http://schemas.openxmlformats.org/officeDocument/2006/relationships/hyperlink" Target="http://youtu.be/xcpOY5JrYw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vies.yahoo.com/movie/1810195522/trail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6oMdKb0KqcI"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tu.be/ghYv_h9iRj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wl.english.purdue.edu/owl/resource/560/0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Tradition, Method, Madness and Theory</a:t>
            </a:r>
            <a:endParaRPr lang="en-US" dirty="0"/>
          </a:p>
        </p:txBody>
      </p:sp>
      <p:sp>
        <p:nvSpPr>
          <p:cNvPr id="3" name="Subtitle 2"/>
          <p:cNvSpPr>
            <a:spLocks noGrp="1"/>
          </p:cNvSpPr>
          <p:nvPr>
            <p:ph type="subTitle" idx="1"/>
          </p:nvPr>
        </p:nvSpPr>
        <p:spPr/>
        <p:txBody>
          <a:bodyPr>
            <a:normAutofit lnSpcReduction="10000"/>
          </a:bodyPr>
          <a:lstStyle/>
          <a:p>
            <a:r>
              <a:rPr lang="en-US" dirty="0" smtClean="0"/>
              <a:t>Finding Literature</a:t>
            </a:r>
          </a:p>
          <a:p>
            <a:r>
              <a:rPr lang="en-US" dirty="0" smtClean="0"/>
              <a:t>Critical</a:t>
            </a:r>
          </a:p>
          <a:p>
            <a:r>
              <a:rPr lang="en-US" dirty="0" smtClean="0"/>
              <a:t>Theory</a:t>
            </a:r>
          </a:p>
        </p:txBody>
      </p:sp>
    </p:spTree>
    <p:extLst>
      <p:ext uri="{BB962C8B-B14F-4D97-AF65-F5344CB8AC3E}">
        <p14:creationId xmlns:p14="http://schemas.microsoft.com/office/powerpoint/2010/main" val="88304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critic:</a:t>
            </a:r>
            <a:endParaRPr lang="en-US" dirty="0"/>
          </a:p>
        </p:txBody>
      </p:sp>
      <p:sp>
        <p:nvSpPr>
          <p:cNvPr id="3" name="Content Placeholder 2"/>
          <p:cNvSpPr>
            <a:spLocks noGrp="1"/>
          </p:cNvSpPr>
          <p:nvPr>
            <p:ph idx="1"/>
          </p:nvPr>
        </p:nvSpPr>
        <p:spPr/>
        <p:txBody>
          <a:bodyPr/>
          <a:lstStyle/>
          <a:p>
            <a:r>
              <a:rPr lang="en-US" dirty="0" smtClean="0"/>
              <a:t>Their role is to explain what texts mean</a:t>
            </a:r>
          </a:p>
          <a:p>
            <a:endParaRPr lang="en-US" dirty="0"/>
          </a:p>
          <a:p>
            <a:r>
              <a:rPr lang="en-US" dirty="0" smtClean="0"/>
              <a:t>Best and analyses show ranges of meanings and may explain the way s in which certain texts are sites of struggle over meaning.</a:t>
            </a:r>
            <a:endParaRPr lang="en-US" dirty="0"/>
          </a:p>
        </p:txBody>
      </p:sp>
    </p:spTree>
    <p:extLst>
      <p:ext uri="{BB962C8B-B14F-4D97-AF65-F5344CB8AC3E}">
        <p14:creationId xmlns:p14="http://schemas.microsoft.com/office/powerpoint/2010/main" val="70592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Critical Character:</a:t>
            </a:r>
            <a:endParaRPr lang="en-US" dirty="0"/>
          </a:p>
        </p:txBody>
      </p:sp>
      <p:sp>
        <p:nvSpPr>
          <p:cNvPr id="3" name="Content Placeholder 2"/>
          <p:cNvSpPr>
            <a:spLocks noGrp="1"/>
          </p:cNvSpPr>
          <p:nvPr>
            <p:ph idx="1"/>
          </p:nvPr>
        </p:nvSpPr>
        <p:spPr/>
        <p:txBody>
          <a:bodyPr/>
          <a:lstStyle/>
          <a:p>
            <a:endParaRPr lang="en-US" dirty="0" smtClean="0"/>
          </a:p>
          <a:p>
            <a:r>
              <a:rPr lang="en-US" dirty="0" smtClean="0"/>
              <a:t>Attitude:  People in critical studies  want to know what else is going on besides the obvious.</a:t>
            </a:r>
          </a:p>
          <a:p>
            <a:r>
              <a:rPr lang="en-US" dirty="0" smtClean="0"/>
              <a:t>The critical scholar must be prepared to dig into texts, to think about the ways that people are being influenced as well as entertained informed, etc. by texts. </a:t>
            </a:r>
          </a:p>
          <a:p>
            <a:endParaRPr lang="en-US" dirty="0"/>
          </a:p>
          <a:p>
            <a:pPr marL="0" indent="0">
              <a:buNone/>
            </a:pPr>
            <a:endParaRPr lang="en-US" dirty="0"/>
          </a:p>
        </p:txBody>
      </p:sp>
    </p:spTree>
    <p:extLst>
      <p:ext uri="{BB962C8B-B14F-4D97-AF65-F5344CB8AC3E}">
        <p14:creationId xmlns:p14="http://schemas.microsoft.com/office/powerpoint/2010/main" val="1823122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Critical Character</a:t>
            </a:r>
            <a:endParaRPr lang="en-US" dirty="0"/>
          </a:p>
        </p:txBody>
      </p:sp>
      <p:sp>
        <p:nvSpPr>
          <p:cNvPr id="3" name="Content Placeholder 2"/>
          <p:cNvSpPr>
            <a:spLocks noGrp="1"/>
          </p:cNvSpPr>
          <p:nvPr>
            <p:ph idx="1"/>
          </p:nvPr>
        </p:nvSpPr>
        <p:spPr/>
        <p:txBody>
          <a:bodyPr/>
          <a:lstStyle/>
          <a:p>
            <a:r>
              <a:rPr lang="en-US" dirty="0" smtClean="0"/>
              <a:t>Method:  Critical studies is a METHOD.</a:t>
            </a:r>
          </a:p>
          <a:p>
            <a:r>
              <a:rPr lang="en-US" dirty="0" smtClean="0"/>
              <a:t>A way of asking certain kinds of questions about whatever is being studied.</a:t>
            </a:r>
          </a:p>
          <a:p>
            <a:pPr lvl="1"/>
            <a:r>
              <a:rPr lang="en-US" dirty="0" smtClean="0"/>
              <a:t>What does this text mean to different people?</a:t>
            </a:r>
          </a:p>
          <a:p>
            <a:pPr lvl="1"/>
            <a:endParaRPr lang="en-US" dirty="0"/>
          </a:p>
          <a:p>
            <a:pPr lvl="1"/>
            <a:r>
              <a:rPr lang="en-US" dirty="0" smtClean="0"/>
              <a:t>1. Critics explain the rhetoric of popular culture, what texts and artifacts mean are the ways in which they influence people.</a:t>
            </a:r>
          </a:p>
          <a:p>
            <a:pPr lvl="1"/>
            <a:r>
              <a:rPr lang="en-US" dirty="0" smtClean="0"/>
              <a:t>2. Critics showing how to experience life by demonstrating how texts and artifacts might be understood, the meanings that can be found in them. </a:t>
            </a:r>
          </a:p>
        </p:txBody>
      </p:sp>
    </p:spTree>
    <p:extLst>
      <p:ext uri="{BB962C8B-B14F-4D97-AF65-F5344CB8AC3E}">
        <p14:creationId xmlns:p14="http://schemas.microsoft.com/office/powerpoint/2010/main" val="136233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Culture-Centered</a:t>
            </a:r>
            <a:endParaRPr lang="en-US" dirty="0"/>
          </a:p>
        </p:txBody>
      </p:sp>
      <p:sp>
        <p:nvSpPr>
          <p:cNvPr id="3" name="Content Placeholder 2"/>
          <p:cNvSpPr>
            <a:spLocks noGrp="1"/>
          </p:cNvSpPr>
          <p:nvPr>
            <p:ph idx="1"/>
          </p:nvPr>
        </p:nvSpPr>
        <p:spPr/>
        <p:txBody>
          <a:bodyPr/>
          <a:lstStyle/>
          <a:p>
            <a:r>
              <a:rPr lang="en-US" dirty="0" smtClean="0"/>
              <a:t>Every culture contains its own methods of critical analysis, its own questions and probes to be brought to bear on the </a:t>
            </a:r>
            <a:r>
              <a:rPr lang="en-US" dirty="0" err="1" smtClean="0"/>
              <a:t>artifct</a:t>
            </a:r>
            <a:r>
              <a:rPr lang="en-US" dirty="0" smtClean="0"/>
              <a:t> being examined.</a:t>
            </a:r>
          </a:p>
          <a:p>
            <a:endParaRPr lang="en-US" dirty="0"/>
          </a:p>
          <a:p>
            <a:r>
              <a:rPr lang="en-US" dirty="0" err="1" smtClean="0"/>
              <a:t>Ethonocentric</a:t>
            </a:r>
            <a:r>
              <a:rPr lang="en-US" dirty="0" smtClean="0"/>
              <a:t> criticism:  practice of looking at the artifacts of other cultures and judging them only from the perspective of one’s own culture. </a:t>
            </a:r>
            <a:endParaRPr lang="en-US" dirty="0"/>
          </a:p>
        </p:txBody>
      </p:sp>
    </p:spTree>
    <p:extLst>
      <p:ext uri="{BB962C8B-B14F-4D97-AF65-F5344CB8AC3E}">
        <p14:creationId xmlns:p14="http://schemas.microsoft.com/office/powerpoint/2010/main" val="148324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Centered Method</a:t>
            </a:r>
            <a:endParaRPr lang="en-US" dirty="0"/>
          </a:p>
        </p:txBody>
      </p:sp>
      <p:sp>
        <p:nvSpPr>
          <p:cNvPr id="3" name="Content Placeholder 2"/>
          <p:cNvSpPr>
            <a:spLocks noGrp="1"/>
          </p:cNvSpPr>
          <p:nvPr>
            <p:ph idx="1"/>
          </p:nvPr>
        </p:nvSpPr>
        <p:spPr/>
        <p:txBody>
          <a:bodyPr/>
          <a:lstStyle/>
          <a:p>
            <a:r>
              <a:rPr lang="en-US" dirty="0" smtClean="0"/>
              <a:t>Values</a:t>
            </a:r>
          </a:p>
          <a:p>
            <a:endParaRPr lang="en-US" dirty="0"/>
          </a:p>
          <a:p>
            <a:r>
              <a:rPr lang="en-US" dirty="0" smtClean="0"/>
              <a:t>The ways of understanding and thinking</a:t>
            </a:r>
          </a:p>
          <a:p>
            <a:endParaRPr lang="en-US" dirty="0"/>
          </a:p>
          <a:p>
            <a:r>
              <a:rPr lang="en-US" dirty="0" smtClean="0"/>
              <a:t>Aesthetics that are characteristic of a given culture</a:t>
            </a:r>
            <a:endParaRPr lang="en-US" dirty="0"/>
          </a:p>
        </p:txBody>
      </p:sp>
    </p:spTree>
    <p:extLst>
      <p:ext uri="{BB962C8B-B14F-4D97-AF65-F5344CB8AC3E}">
        <p14:creationId xmlns:p14="http://schemas.microsoft.com/office/powerpoint/2010/main" val="113506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Marxist</a:t>
            </a:r>
            <a:endParaRPr lang="en-US" dirty="0"/>
          </a:p>
        </p:txBody>
      </p:sp>
      <p:sp>
        <p:nvSpPr>
          <p:cNvPr id="3" name="Content Placeholder 2"/>
          <p:cNvSpPr>
            <a:spLocks noGrp="1"/>
          </p:cNvSpPr>
          <p:nvPr>
            <p:ph idx="1"/>
          </p:nvPr>
        </p:nvSpPr>
        <p:spPr/>
        <p:txBody>
          <a:bodyPr/>
          <a:lstStyle/>
          <a:p>
            <a:r>
              <a:rPr lang="en-US" dirty="0" smtClean="0"/>
              <a:t>Focuses </a:t>
            </a:r>
            <a:r>
              <a:rPr lang="en-US" dirty="0" smtClean="0"/>
              <a:t>on the notion that material conditions and economic practices shape the dominant ideology about who OUGHT TO BE and OUGHT NOT TO BE empowered.</a:t>
            </a:r>
          </a:p>
          <a:p>
            <a:r>
              <a:rPr lang="en-US" dirty="0" smtClean="0"/>
              <a:t>The goal of a Marxist critic is to expose how popular culture texts reinforce status quo power structures as normal and common sense. </a:t>
            </a:r>
          </a:p>
          <a:p>
            <a:endParaRPr lang="en-US" dirty="0"/>
          </a:p>
          <a:p>
            <a:r>
              <a:rPr lang="en-US" dirty="0" smtClean="0"/>
              <a:t>LIBERATE OPPRESSED GROUPS</a:t>
            </a:r>
            <a:endParaRPr lang="en-US" dirty="0"/>
          </a:p>
        </p:txBody>
      </p:sp>
    </p:spTree>
    <p:extLst>
      <p:ext uri="{BB962C8B-B14F-4D97-AF65-F5344CB8AC3E}">
        <p14:creationId xmlns:p14="http://schemas.microsoft.com/office/powerpoint/2010/main" val="46592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Marxist: Ideology and Hegemony</a:t>
            </a:r>
            <a:endParaRPr lang="en-US" dirty="0"/>
          </a:p>
        </p:txBody>
      </p:sp>
      <p:sp>
        <p:nvSpPr>
          <p:cNvPr id="3" name="Content Placeholder 2"/>
          <p:cNvSpPr>
            <a:spLocks noGrp="1"/>
          </p:cNvSpPr>
          <p:nvPr>
            <p:ph idx="1"/>
          </p:nvPr>
        </p:nvSpPr>
        <p:spPr/>
        <p:txBody>
          <a:bodyPr/>
          <a:lstStyle/>
          <a:p>
            <a:r>
              <a:rPr lang="en-US" dirty="0" smtClean="0"/>
              <a:t>Ideology:  a cultural group’s perceptions about the way things ARE and their ASSUMPTIONS about the way things OUGHT TO BE. </a:t>
            </a:r>
          </a:p>
          <a:p>
            <a:pPr lvl="1"/>
            <a:r>
              <a:rPr lang="en-US" dirty="0" smtClean="0"/>
              <a:t>Marxist:  a false set of ideas perpetuated by dominant political forces  (Littlejohn &amp; Foss, 2008, p. 331)</a:t>
            </a:r>
            <a:r>
              <a:rPr lang="en-US" dirty="0" smtClean="0"/>
              <a:t>.</a:t>
            </a:r>
            <a:endParaRPr lang="en-US" dirty="0"/>
          </a:p>
          <a:p>
            <a:r>
              <a:rPr lang="en-US" dirty="0" smtClean="0"/>
              <a:t>Hegemony:  is the privileging of a dominant group’s ideology over that of other groups. </a:t>
            </a:r>
            <a:endParaRPr lang="en-US" dirty="0"/>
          </a:p>
          <a:p>
            <a:pPr lvl="2"/>
            <a:r>
              <a:rPr lang="en-US" dirty="0" smtClean="0"/>
              <a:t>Ex. USA the dominant culture group is defined in terms of socioeconomic status, race, and gender.</a:t>
            </a:r>
          </a:p>
          <a:p>
            <a:pPr lvl="2"/>
            <a:r>
              <a:rPr lang="en-US" dirty="0" smtClean="0"/>
              <a:t>Hegemony supports the interests of those in power </a:t>
            </a:r>
            <a:endParaRPr lang="en-US" dirty="0"/>
          </a:p>
        </p:txBody>
      </p:sp>
    </p:spTree>
    <p:extLst>
      <p:ext uri="{BB962C8B-B14F-4D97-AF65-F5344CB8AC3E}">
        <p14:creationId xmlns:p14="http://schemas.microsoft.com/office/powerpoint/2010/main" val="1070267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Marxist: Materialism and Economic Metaphors</a:t>
            </a:r>
            <a:endParaRPr lang="en-US" dirty="0"/>
          </a:p>
        </p:txBody>
      </p:sp>
      <p:sp>
        <p:nvSpPr>
          <p:cNvPr id="3" name="Content Placeholder 2"/>
          <p:cNvSpPr>
            <a:spLocks noGrp="1"/>
          </p:cNvSpPr>
          <p:nvPr>
            <p:ph idx="1"/>
          </p:nvPr>
        </p:nvSpPr>
        <p:spPr/>
        <p:txBody>
          <a:bodyPr>
            <a:normAutofit lnSpcReduction="10000"/>
          </a:bodyPr>
          <a:lstStyle/>
          <a:p>
            <a:r>
              <a:rPr lang="en-US" dirty="0" smtClean="0"/>
              <a:t>Materialism is the philosophy that grounds the Marxist theory.</a:t>
            </a:r>
          </a:p>
          <a:p>
            <a:r>
              <a:rPr lang="en-US" dirty="0" smtClean="0"/>
              <a:t>Marxist materialism today posits that ALL ideas, rules, laws, norms, customs, and social practices of a given society come to be based on real, concrete, observable objects, conditions and practices. </a:t>
            </a:r>
            <a:endParaRPr lang="en-US" dirty="0"/>
          </a:p>
          <a:p>
            <a:r>
              <a:rPr lang="en-US" dirty="0" smtClean="0"/>
              <a:t>Economic metaphor: includes anything that signifies something about the culture’s ideas, norms, values, practices, etc.</a:t>
            </a:r>
          </a:p>
          <a:p>
            <a:pPr lvl="1"/>
            <a:r>
              <a:rPr lang="en-US" dirty="0" smtClean="0"/>
              <a:t>Marxist critic of mediated pop culture:  examine how this practice is communicated in music, on TV, in ads, movies, because mass media disseminates the ideas and worldviews of the ruling class while denying alternative ideas.</a:t>
            </a:r>
            <a:endParaRPr lang="en-US" dirty="0"/>
          </a:p>
        </p:txBody>
      </p:sp>
    </p:spTree>
    <p:extLst>
      <p:ext uri="{BB962C8B-B14F-4D97-AF65-F5344CB8AC3E}">
        <p14:creationId xmlns:p14="http://schemas.microsoft.com/office/powerpoint/2010/main" val="34407334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Preferred or Oppositional readings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Preferred Reading: Most obvious, common sense interpretation of a pop culture text</a:t>
            </a:r>
          </a:p>
          <a:p>
            <a:r>
              <a:rPr lang="en-US" dirty="0" smtClean="0"/>
              <a:t>Oppositional Reading: Opppose the dominant ideology with regard to our taken for granted beliefs about empowerment.</a:t>
            </a:r>
          </a:p>
          <a:p>
            <a:pPr lvl="1"/>
            <a:r>
              <a:rPr lang="en-US" dirty="0" smtClean="0"/>
              <a:t>Subverted oppositional reading: reject hegemony outright (Dances with Wolves)</a:t>
            </a:r>
          </a:p>
          <a:p>
            <a:pPr lvl="1"/>
            <a:r>
              <a:rPr lang="en-US" dirty="0" smtClean="0"/>
              <a:t>Inflected oppositional reading:  messages represent a mere bending of hegemony to suit one’s own needs, rather than an outright rejection of it.</a:t>
            </a:r>
          </a:p>
          <a:p>
            <a:pPr lvl="3"/>
            <a:r>
              <a:rPr lang="en-US" dirty="0" smtClean="0"/>
              <a:t>Example: The Cosby Show. The Huxtables were of high socioeconomic status and they lived in a nice home. (preferred reading) </a:t>
            </a:r>
          </a:p>
          <a:p>
            <a:pPr lvl="3"/>
            <a:r>
              <a:rPr lang="en-US" dirty="0" smtClean="0"/>
              <a:t>Oppositional reading—the program opposed hegemony in terms of race economic metaphor, but supported it with all the other economic metaphors. </a:t>
            </a:r>
            <a:endParaRPr lang="en-US" dirty="0" smtClean="0">
              <a:hlinkClick r:id="rId2"/>
            </a:endParaRPr>
          </a:p>
          <a:p>
            <a:pPr marL="457200" lvl="2" indent="0">
              <a:buNone/>
            </a:pPr>
            <a:endParaRPr lang="en-US" dirty="0" smtClean="0">
              <a:hlinkClick r:id="rId2"/>
            </a:endParaRPr>
          </a:p>
          <a:p>
            <a:r>
              <a:rPr lang="en-US" dirty="0" smtClean="0">
                <a:hlinkClick r:id="rId2"/>
              </a:rPr>
              <a:t>American </a:t>
            </a:r>
            <a:r>
              <a:rPr lang="en-US" dirty="0" smtClean="0">
                <a:hlinkClick r:id="rId2"/>
              </a:rPr>
              <a:t>Express Commercial</a:t>
            </a:r>
            <a:endParaRPr lang="en-US" dirty="0" smtClean="0"/>
          </a:p>
          <a:p>
            <a:r>
              <a:rPr lang="en-US" dirty="0" smtClean="0">
                <a:hlinkClick r:id="rId3"/>
              </a:rPr>
              <a:t>MasterCard Commercial</a:t>
            </a:r>
            <a:endParaRPr lang="en-US" dirty="0"/>
          </a:p>
        </p:txBody>
      </p:sp>
    </p:spTree>
    <p:extLst>
      <p:ext uri="{BB962C8B-B14F-4D97-AF65-F5344CB8AC3E}">
        <p14:creationId xmlns:p14="http://schemas.microsoft.com/office/powerpoint/2010/main" val="3320407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Feminist perspective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Focuses on the taken for ranted as normal roles and rules for men and women in society. </a:t>
            </a:r>
            <a:endParaRPr lang="en-US" dirty="0"/>
          </a:p>
          <a:p>
            <a:r>
              <a:rPr lang="en-US" dirty="0" smtClean="0"/>
              <a:t>Similar to Marxist perspective:  suggests that a dominant ideology controls what people believe as </a:t>
            </a:r>
            <a:r>
              <a:rPr lang="en-US" i="1" dirty="0" smtClean="0"/>
              <a:t>common sense</a:t>
            </a:r>
            <a:r>
              <a:rPr lang="en-US" dirty="0" smtClean="0"/>
              <a:t>. </a:t>
            </a:r>
          </a:p>
          <a:p>
            <a:r>
              <a:rPr lang="en-US" dirty="0" err="1" smtClean="0"/>
              <a:t>Focoses</a:t>
            </a:r>
            <a:r>
              <a:rPr lang="en-US" dirty="0" smtClean="0"/>
              <a:t> on  the privileging of men and a masculine perspective over women and a feminine perspective. </a:t>
            </a:r>
          </a:p>
          <a:p>
            <a:r>
              <a:rPr lang="en-US" dirty="0" smtClean="0"/>
              <a:t>The hegemony (the dominant American ideology) which is reinforced BOTH by women and men—simultaneously empowers men and </a:t>
            </a:r>
            <a:r>
              <a:rPr lang="en-US" dirty="0" err="1" smtClean="0"/>
              <a:t>opresses</a:t>
            </a:r>
            <a:r>
              <a:rPr lang="en-US" dirty="0" smtClean="0"/>
              <a:t> women. </a:t>
            </a:r>
          </a:p>
          <a:p>
            <a:r>
              <a:rPr lang="en-US" dirty="0" smtClean="0"/>
              <a:t>A feminist is ANYONE (male or female) whose beliefs and actions counter the hegemony in that they respect and value women and a feminine perspective.</a:t>
            </a:r>
          </a:p>
          <a:p>
            <a:r>
              <a:rPr lang="en-US" dirty="0" smtClean="0"/>
              <a:t>Mad Men (Netflix)</a:t>
            </a:r>
            <a:endParaRPr lang="en-US" dirty="0"/>
          </a:p>
          <a:p>
            <a:pPr marL="0" indent="0">
              <a:buNone/>
            </a:pPr>
            <a:endParaRPr lang="en-US" dirty="0"/>
          </a:p>
        </p:txBody>
      </p:sp>
    </p:spTree>
    <p:extLst>
      <p:ext uri="{BB962C8B-B14F-4D97-AF65-F5344CB8AC3E}">
        <p14:creationId xmlns:p14="http://schemas.microsoft.com/office/powerpoint/2010/main" val="158956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40567" b="-40567"/>
          <a:stretch>
            <a:fillRect/>
          </a:stretch>
        </p:blipFill>
        <p:spPr/>
      </p:pic>
    </p:spTree>
    <p:extLst>
      <p:ext uri="{BB962C8B-B14F-4D97-AF65-F5344CB8AC3E}">
        <p14:creationId xmlns:p14="http://schemas.microsoft.com/office/powerpoint/2010/main" val="366882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 Feminist Perspective</a:t>
            </a:r>
            <a:endParaRPr lang="en-US" dirty="0"/>
          </a:p>
        </p:txBody>
      </p:sp>
      <p:sp>
        <p:nvSpPr>
          <p:cNvPr id="3" name="Content Placeholder 2"/>
          <p:cNvSpPr>
            <a:spLocks noGrp="1"/>
          </p:cNvSpPr>
          <p:nvPr>
            <p:ph idx="1"/>
          </p:nvPr>
        </p:nvSpPr>
        <p:spPr/>
        <p:txBody>
          <a:bodyPr/>
          <a:lstStyle/>
          <a:p>
            <a:r>
              <a:rPr lang="en-US" dirty="0" smtClean="0"/>
              <a:t>Focuses primarily on providing opportunities for the inclusion of women in traditionally male-dominated areas.</a:t>
            </a:r>
          </a:p>
          <a:p>
            <a:endParaRPr lang="en-US" dirty="0"/>
          </a:p>
          <a:p>
            <a:r>
              <a:rPr lang="en-US" dirty="0" smtClean="0">
                <a:hlinkClick r:id="rId2"/>
              </a:rPr>
              <a:t>I Don’t Know How She Does It</a:t>
            </a:r>
            <a:endParaRPr lang="en-US" dirty="0" smtClean="0"/>
          </a:p>
          <a:p>
            <a:pPr lvl="2"/>
            <a:r>
              <a:rPr lang="en-US" dirty="0" smtClean="0"/>
              <a:t>She’s empowered in the workplace, but they also show how unhappy she is. Reinforcing the patriarchy and how unhappy  she is in her professional role because to be truly happy, she would be a stay at home mom.</a:t>
            </a:r>
          </a:p>
          <a:p>
            <a:endParaRPr lang="en-US" dirty="0"/>
          </a:p>
          <a:p>
            <a:pPr marL="0" indent="0">
              <a:buNone/>
            </a:pPr>
            <a:endParaRPr lang="en-US" dirty="0"/>
          </a:p>
        </p:txBody>
      </p:sp>
    </p:spTree>
    <p:extLst>
      <p:ext uri="{BB962C8B-B14F-4D97-AF65-F5344CB8AC3E}">
        <p14:creationId xmlns:p14="http://schemas.microsoft.com/office/powerpoint/2010/main" val="59223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Feminist Perspective</a:t>
            </a:r>
            <a:endParaRPr lang="en-US" dirty="0"/>
          </a:p>
        </p:txBody>
      </p:sp>
      <p:sp>
        <p:nvSpPr>
          <p:cNvPr id="3" name="Content Placeholder 2"/>
          <p:cNvSpPr>
            <a:spLocks noGrp="1"/>
          </p:cNvSpPr>
          <p:nvPr>
            <p:ph idx="1"/>
          </p:nvPr>
        </p:nvSpPr>
        <p:spPr/>
        <p:txBody>
          <a:bodyPr>
            <a:normAutofit lnSpcReduction="10000"/>
          </a:bodyPr>
          <a:lstStyle/>
          <a:p>
            <a:r>
              <a:rPr lang="en-US" dirty="0" smtClean="0"/>
              <a:t>Girls are told– look lady like, act ladylike</a:t>
            </a:r>
          </a:p>
          <a:p>
            <a:r>
              <a:rPr lang="en-US" dirty="0" smtClean="0"/>
              <a:t>Boys—Don’t cry, and to take it like a man.</a:t>
            </a:r>
          </a:p>
          <a:p>
            <a:r>
              <a:rPr lang="en-US" dirty="0" smtClean="0"/>
              <a:t>GENDER ROLES  and how oppression stems from these gender identities </a:t>
            </a:r>
          </a:p>
          <a:p>
            <a:r>
              <a:rPr lang="en-US" dirty="0" smtClean="0"/>
              <a:t>Both boys and girls learn that boys are supposed to be the SUBJECTS in their worlds, whereas, girls are supposed to be OBJECTS.</a:t>
            </a:r>
          </a:p>
          <a:p>
            <a:r>
              <a:rPr lang="en-US" dirty="0" smtClean="0"/>
              <a:t>Radical feminist critique is to reveal these unconscious causes of women’s oppression and then eradicate or transform them.</a:t>
            </a:r>
            <a:endParaRPr lang="en-US" dirty="0"/>
          </a:p>
        </p:txBody>
      </p:sp>
    </p:spTree>
    <p:extLst>
      <p:ext uri="{BB962C8B-B14F-4D97-AF65-F5344CB8AC3E}">
        <p14:creationId xmlns:p14="http://schemas.microsoft.com/office/powerpoint/2010/main" val="2966541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Feminist Perspective</a:t>
            </a:r>
            <a:endParaRPr lang="en-US" dirty="0"/>
          </a:p>
        </p:txBody>
      </p:sp>
      <p:pic>
        <p:nvPicPr>
          <p:cNvPr id="4" name="Content Placeholder 3" descr="photo-2.JPG"/>
          <p:cNvPicPr>
            <a:picLocks noGrp="1" noChangeAspect="1"/>
          </p:cNvPicPr>
          <p:nvPr>
            <p:ph idx="1"/>
          </p:nvPr>
        </p:nvPicPr>
        <p:blipFill>
          <a:blip r:embed="rId2" cstate="print">
            <a:extLst>
              <a:ext uri="{28A0092B-C50C-407E-A947-70E740481C1C}">
                <a14:useLocalDpi xmlns:a14="http://schemas.microsoft.com/office/drawing/2010/main" val="0"/>
              </a:ext>
            </a:extLst>
          </a:blip>
          <a:srcRect l="-18062" r="-18062"/>
          <a:stretch>
            <a:fillRect/>
          </a:stretch>
        </p:blipFill>
        <p:spPr>
          <a:xfrm>
            <a:off x="-175162" y="1795072"/>
            <a:ext cx="9257218" cy="4708464"/>
          </a:xfrm>
        </p:spPr>
      </p:pic>
    </p:spTree>
    <p:extLst>
      <p:ext uri="{BB962C8B-B14F-4D97-AF65-F5344CB8AC3E}">
        <p14:creationId xmlns:p14="http://schemas.microsoft.com/office/powerpoint/2010/main" val="2903326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Marxist Feminist Perspective</a:t>
            </a:r>
            <a:endParaRPr lang="en-US" dirty="0"/>
          </a:p>
        </p:txBody>
      </p:sp>
      <p:sp>
        <p:nvSpPr>
          <p:cNvPr id="3" name="Content Placeholder 2"/>
          <p:cNvSpPr>
            <a:spLocks noGrp="1"/>
          </p:cNvSpPr>
          <p:nvPr>
            <p:ph idx="1"/>
          </p:nvPr>
        </p:nvSpPr>
        <p:spPr/>
        <p:txBody>
          <a:bodyPr>
            <a:normAutofit lnSpcReduction="10000"/>
          </a:bodyPr>
          <a:lstStyle/>
          <a:p>
            <a:r>
              <a:rPr lang="en-US" dirty="0" smtClean="0"/>
              <a:t>Seeks to ensure economic equality for women, that is, equal work for equal pay.</a:t>
            </a:r>
          </a:p>
          <a:p>
            <a:endParaRPr lang="en-US" dirty="0"/>
          </a:p>
          <a:p>
            <a:r>
              <a:rPr lang="en-US" dirty="0" smtClean="0"/>
              <a:t>Male sports bring in more money and spectators than female sports. </a:t>
            </a:r>
          </a:p>
          <a:p>
            <a:endParaRPr lang="en-US" dirty="0"/>
          </a:p>
          <a:p>
            <a:r>
              <a:rPr lang="en-US" dirty="0" smtClean="0"/>
              <a:t>Identify a TV program where a woman works outside the home? Does she work full time or part time? Did she take time off? Children? Did she enter her career later in life? Is she happy? What does this program teach viewers from a Marxist feminist perspective?</a:t>
            </a:r>
          </a:p>
          <a:p>
            <a:endParaRPr lang="en-US" dirty="0"/>
          </a:p>
          <a:p>
            <a:endParaRPr lang="en-US" dirty="0"/>
          </a:p>
        </p:txBody>
      </p:sp>
    </p:spTree>
    <p:extLst>
      <p:ext uri="{BB962C8B-B14F-4D97-AF65-F5344CB8AC3E}">
        <p14:creationId xmlns:p14="http://schemas.microsoft.com/office/powerpoint/2010/main" val="38152415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Feminist Perspective</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This perspective seeks to promote as valuable socialized skills, activities, behaviors, and viewpoints that have traditionally been defined as feminine and , thus, trivialized. </a:t>
            </a:r>
            <a:endParaRPr lang="en-US" dirty="0"/>
          </a:p>
          <a:p>
            <a:r>
              <a:rPr lang="en-US" dirty="0" smtClean="0"/>
              <a:t>Cooking, cleaning, sewing, </a:t>
            </a:r>
            <a:r>
              <a:rPr lang="en-US" dirty="0" err="1" smtClean="0"/>
              <a:t>etc</a:t>
            </a:r>
            <a:r>
              <a:rPr lang="en-US" dirty="0" smtClean="0"/>
              <a:t>, are a woman’s job.</a:t>
            </a:r>
          </a:p>
          <a:p>
            <a:r>
              <a:rPr lang="en-US" dirty="0" smtClean="0"/>
              <a:t>Cultural feminists believe that stereotypical feminine skills, activities, behaviors, and characteristics are valuable and should be embraced by both women and men.</a:t>
            </a:r>
          </a:p>
          <a:p>
            <a:r>
              <a:rPr lang="en-US" dirty="0" smtClean="0">
                <a:hlinkClick r:id="rId2"/>
              </a:rPr>
              <a:t>Mr. Mom</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4820703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of Feminism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First Wave Feminism:  19</a:t>
            </a:r>
            <a:r>
              <a:rPr lang="en-US" baseline="30000" dirty="0" smtClean="0"/>
              <a:t>th</a:t>
            </a:r>
            <a:r>
              <a:rPr lang="en-US" dirty="0" smtClean="0"/>
              <a:t> century led by Susan B. Anthony, Margaret Sanger, Anna Howard Shaw and Elizabeth Cady Stanton.</a:t>
            </a:r>
          </a:p>
          <a:p>
            <a:pPr lvl="3"/>
            <a:r>
              <a:rPr lang="en-US" dirty="0" smtClean="0"/>
              <a:t>Secure women the right to vote  (1920 w/ the passage of the 19</a:t>
            </a:r>
            <a:r>
              <a:rPr lang="en-US" baseline="30000" dirty="0" smtClean="0"/>
              <a:t>th</a:t>
            </a:r>
            <a:r>
              <a:rPr lang="en-US" dirty="0" smtClean="0"/>
              <a:t> amendment)</a:t>
            </a:r>
          </a:p>
          <a:p>
            <a:r>
              <a:rPr lang="en-US" dirty="0" smtClean="0"/>
              <a:t>Second Wave Feminism (1963) : focuses on the goals of equal rights and opportunities for women and men. Title IX now promotes equal opportunities in H.S. and college sports. (Bra Burner)</a:t>
            </a:r>
          </a:p>
          <a:p>
            <a:r>
              <a:rPr lang="en-US" dirty="0" smtClean="0"/>
              <a:t>Third Wave Feminism (1980’s): focuses on women’s issues but also on a variety of standpoints. </a:t>
            </a:r>
          </a:p>
          <a:p>
            <a:r>
              <a:rPr lang="en-US" dirty="0" smtClean="0"/>
              <a:t>Post Feminism:  A healthy rewriting of what is feminism because it is changing and transforming and continuously in process.</a:t>
            </a:r>
          </a:p>
          <a:p>
            <a:pPr lvl="2"/>
            <a:r>
              <a:rPr lang="en-US" dirty="0" smtClean="0">
                <a:hlinkClick r:id="rId2"/>
              </a:rPr>
              <a:t>The Bachelorette</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46724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StandPoint</a:t>
            </a:r>
            <a:r>
              <a:rPr lang="en-US" dirty="0" smtClean="0"/>
              <a:t> Theory</a:t>
            </a:r>
            <a:endParaRPr lang="en-US" dirty="0"/>
          </a:p>
        </p:txBody>
      </p:sp>
      <p:sp>
        <p:nvSpPr>
          <p:cNvPr id="3" name="Content Placeholder 2"/>
          <p:cNvSpPr>
            <a:spLocks noGrp="1"/>
          </p:cNvSpPr>
          <p:nvPr>
            <p:ph idx="1"/>
          </p:nvPr>
        </p:nvSpPr>
        <p:spPr/>
        <p:txBody>
          <a:bodyPr/>
          <a:lstStyle/>
          <a:p>
            <a:r>
              <a:rPr lang="en-US" dirty="0" smtClean="0"/>
              <a:t>Argues that the world may be known only in partial perspectives given to us by our situation in the world in terms of class, race, gender, geography, sexual identity, and so forth.</a:t>
            </a:r>
          </a:p>
          <a:p>
            <a:r>
              <a:rPr lang="en-US" dirty="0" smtClean="0"/>
              <a:t>Understanding of the world shaped by where we are situated within it (our life experiences) based on class, gender, race, sexual identity, and so on. </a:t>
            </a:r>
            <a:endParaRPr lang="en-US" dirty="0"/>
          </a:p>
          <a:p>
            <a:endParaRPr lang="en-US" dirty="0"/>
          </a:p>
        </p:txBody>
      </p:sp>
    </p:spTree>
    <p:extLst>
      <p:ext uri="{BB962C8B-B14F-4D97-AF65-F5344CB8AC3E}">
        <p14:creationId xmlns:p14="http://schemas.microsoft.com/office/powerpoint/2010/main" val="29409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Paper</a:t>
            </a:r>
            <a:endParaRPr lang="en-US" dirty="0"/>
          </a:p>
        </p:txBody>
      </p:sp>
      <p:sp>
        <p:nvSpPr>
          <p:cNvPr id="3" name="Content Placeholder 2"/>
          <p:cNvSpPr>
            <a:spLocks noGrp="1"/>
          </p:cNvSpPr>
          <p:nvPr>
            <p:ph idx="1"/>
          </p:nvPr>
        </p:nvSpPr>
        <p:spPr/>
        <p:txBody>
          <a:bodyPr/>
          <a:lstStyle/>
          <a:p>
            <a:r>
              <a:rPr lang="en-US" dirty="0" smtClean="0"/>
              <a:t>Literature Review</a:t>
            </a:r>
          </a:p>
          <a:p>
            <a:r>
              <a:rPr lang="en-US" dirty="0" smtClean="0"/>
              <a:t>What is a Literature Review:</a:t>
            </a:r>
          </a:p>
          <a:p>
            <a:pPr lvl="4"/>
            <a:r>
              <a:rPr lang="en-US" dirty="0"/>
              <a:t>Not to be confused with a book review, a literature review surveys scholarly articles, books and other sources (e.g. dissertations, conference proceedings) relevant to a particular issue, area of research, or theory, providing a description, summary, and critical evaluation of each work. The purpose is to offer an overview of significant literature published on a topic.</a:t>
            </a:r>
          </a:p>
        </p:txBody>
      </p:sp>
    </p:spTree>
    <p:extLst>
      <p:ext uri="{BB962C8B-B14F-4D97-AF65-F5344CB8AC3E}">
        <p14:creationId xmlns:p14="http://schemas.microsoft.com/office/powerpoint/2010/main" val="44419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Literature</a:t>
            </a:r>
            <a:endParaRPr lang="en-US" dirty="0"/>
          </a:p>
        </p:txBody>
      </p:sp>
      <p:pic>
        <p:nvPicPr>
          <p:cNvPr id="4" name="Content Placeholder 3"/>
          <p:cNvPicPr>
            <a:picLocks noGrp="1" noChangeAspect="1"/>
          </p:cNvPicPr>
          <p:nvPr>
            <p:ph idx="1"/>
          </p:nvPr>
        </p:nvPicPr>
        <p:blipFill>
          <a:blip r:embed="rId2"/>
          <a:srcRect l="-52559" r="-52559"/>
          <a:stretch>
            <a:fillRect/>
          </a:stretch>
        </p:blipFill>
        <p:spPr>
          <a:xfrm>
            <a:off x="-842966" y="1434281"/>
            <a:ext cx="9986966" cy="4691883"/>
          </a:xfrm>
        </p:spPr>
      </p:pic>
    </p:spTree>
    <p:extLst>
      <p:ext uri="{BB962C8B-B14F-4D97-AF65-F5344CB8AC3E}">
        <p14:creationId xmlns:p14="http://schemas.microsoft.com/office/powerpoint/2010/main" val="349113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look for</a:t>
            </a:r>
            <a:endParaRPr lang="en-US" dirty="0"/>
          </a:p>
        </p:txBody>
      </p:sp>
      <p:sp>
        <p:nvSpPr>
          <p:cNvPr id="3" name="Content Placeholder 2"/>
          <p:cNvSpPr>
            <a:spLocks noGrp="1"/>
          </p:cNvSpPr>
          <p:nvPr>
            <p:ph idx="1"/>
          </p:nvPr>
        </p:nvSpPr>
        <p:spPr/>
        <p:txBody>
          <a:bodyPr/>
          <a:lstStyle/>
          <a:p>
            <a:r>
              <a:rPr lang="en-US" dirty="0" smtClean="0"/>
              <a:t>Peer-Reviewed Journal Articles</a:t>
            </a:r>
          </a:p>
          <a:p>
            <a:r>
              <a:rPr lang="en-US" dirty="0" smtClean="0"/>
              <a:t>BOOKS-Print or E-Books</a:t>
            </a:r>
          </a:p>
          <a:p>
            <a:r>
              <a:rPr lang="en-US" dirty="0" smtClean="0"/>
              <a:t>Google Books are OK to look at and gather information</a:t>
            </a:r>
          </a:p>
          <a:p>
            <a:endParaRPr lang="en-US" dirty="0"/>
          </a:p>
        </p:txBody>
      </p:sp>
    </p:spTree>
    <p:extLst>
      <p:ext uri="{BB962C8B-B14F-4D97-AF65-F5344CB8AC3E}">
        <p14:creationId xmlns:p14="http://schemas.microsoft.com/office/powerpoint/2010/main" val="225966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t>
            </a:r>
            <a:endParaRPr lang="en-US" dirty="0"/>
          </a:p>
        </p:txBody>
      </p:sp>
      <p:sp>
        <p:nvSpPr>
          <p:cNvPr id="3" name="Content Placeholder 2"/>
          <p:cNvSpPr>
            <a:spLocks noGrp="1"/>
          </p:cNvSpPr>
          <p:nvPr>
            <p:ph idx="1"/>
          </p:nvPr>
        </p:nvSpPr>
        <p:spPr/>
        <p:txBody>
          <a:bodyPr>
            <a:normAutofit lnSpcReduction="10000"/>
          </a:bodyPr>
          <a:lstStyle/>
          <a:p>
            <a:r>
              <a:rPr lang="en-US" dirty="0" smtClean="0"/>
              <a:t>When you find an article that is helpful, look at the paper’s bibliography. </a:t>
            </a:r>
          </a:p>
          <a:p>
            <a:r>
              <a:rPr lang="en-US" dirty="0" smtClean="0"/>
              <a:t>If you notice books and papers on your subject mention the same people, it means you should have those people in your paper.</a:t>
            </a:r>
          </a:p>
          <a:p>
            <a:r>
              <a:rPr lang="en-US" dirty="0" smtClean="0"/>
              <a:t>Skim, Scan, Close Read </a:t>
            </a:r>
          </a:p>
          <a:p>
            <a:r>
              <a:rPr lang="en-US" dirty="0" smtClean="0"/>
              <a:t>Introductions and Conclusions are helpful in journal articles.]</a:t>
            </a:r>
          </a:p>
          <a:p>
            <a:pPr lvl="1"/>
            <a:r>
              <a:rPr lang="en-US" dirty="0" smtClean="0"/>
              <a:t>Why they did the study</a:t>
            </a:r>
          </a:p>
          <a:p>
            <a:pPr lvl="1"/>
            <a:r>
              <a:rPr lang="en-US" dirty="0" smtClean="0"/>
              <a:t>What their study found</a:t>
            </a:r>
          </a:p>
          <a:p>
            <a:pPr lvl="1"/>
            <a:r>
              <a:rPr lang="en-US" dirty="0" smtClean="0"/>
              <a:t>You synthesize with the other research to conclude the importance.</a:t>
            </a:r>
            <a:endParaRPr lang="en-US" dirty="0"/>
          </a:p>
        </p:txBody>
      </p:sp>
    </p:spTree>
    <p:extLst>
      <p:ext uri="{BB962C8B-B14F-4D97-AF65-F5344CB8AC3E}">
        <p14:creationId xmlns:p14="http://schemas.microsoft.com/office/powerpoint/2010/main" val="71330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Literature Review is different</a:t>
            </a:r>
            <a:endParaRPr lang="en-US" dirty="0"/>
          </a:p>
        </p:txBody>
      </p:sp>
      <p:sp>
        <p:nvSpPr>
          <p:cNvPr id="3" name="Content Placeholder 2"/>
          <p:cNvSpPr>
            <a:spLocks noGrp="1"/>
          </p:cNvSpPr>
          <p:nvPr>
            <p:ph idx="1"/>
          </p:nvPr>
        </p:nvSpPr>
        <p:spPr/>
        <p:txBody>
          <a:bodyPr/>
          <a:lstStyle/>
          <a:p>
            <a:r>
              <a:rPr lang="en-US" dirty="0" smtClean="0"/>
              <a:t>A literature review shows the foundation and support</a:t>
            </a:r>
          </a:p>
          <a:p>
            <a:r>
              <a:rPr lang="en-US" dirty="0" smtClean="0"/>
              <a:t>Summarize and Synthesize arguments and ideas of others without adding new contributions</a:t>
            </a:r>
          </a:p>
          <a:p>
            <a:r>
              <a:rPr lang="en-US" dirty="0" smtClean="0"/>
              <a:t>You will use this Literature review to lay the foundation for your longer research paper.</a:t>
            </a:r>
          </a:p>
          <a:p>
            <a:r>
              <a:rPr lang="en-US" dirty="0" smtClean="0"/>
              <a:t>What this paper is NOT:  You are not arguing. </a:t>
            </a:r>
            <a:r>
              <a:rPr lang="en-US" dirty="0"/>
              <a:t> </a:t>
            </a:r>
            <a:r>
              <a:rPr lang="en-US" dirty="0" smtClean="0"/>
              <a:t>You are simply showing the research that others have done to help us better understand.</a:t>
            </a:r>
            <a:endParaRPr lang="en-US" dirty="0"/>
          </a:p>
        </p:txBody>
      </p:sp>
    </p:spTree>
    <p:extLst>
      <p:ext uri="{BB962C8B-B14F-4D97-AF65-F5344CB8AC3E}">
        <p14:creationId xmlns:p14="http://schemas.microsoft.com/office/powerpoint/2010/main" val="219680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(American Psychological Association) </a:t>
            </a:r>
            <a:endParaRPr lang="en-US" dirty="0"/>
          </a:p>
        </p:txBody>
      </p:sp>
      <p:sp>
        <p:nvSpPr>
          <p:cNvPr id="3" name="Content Placeholder 2"/>
          <p:cNvSpPr>
            <a:spLocks noGrp="1"/>
          </p:cNvSpPr>
          <p:nvPr>
            <p:ph idx="1"/>
          </p:nvPr>
        </p:nvSpPr>
        <p:spPr/>
        <p:txBody>
          <a:bodyPr/>
          <a:lstStyle/>
          <a:p>
            <a:r>
              <a:rPr lang="en-US" dirty="0">
                <a:hlinkClick r:id="rId2"/>
              </a:rPr>
              <a:t>http://owl.english.purdue.edu/owl/resource/560/01</a:t>
            </a:r>
            <a:r>
              <a:rPr lang="en-US" dirty="0" smtClean="0">
                <a:hlinkClick r:id="rId2"/>
              </a:rPr>
              <a:t>/</a:t>
            </a:r>
            <a:endParaRPr lang="en-US" dirty="0" smtClean="0"/>
          </a:p>
          <a:p>
            <a:endParaRPr lang="en-US" dirty="0"/>
          </a:p>
          <a:p>
            <a:r>
              <a:rPr lang="en-US" dirty="0" smtClean="0"/>
              <a:t>Types </a:t>
            </a:r>
            <a:r>
              <a:rPr lang="en-US" dirty="0"/>
              <a:t>of papers:  http://</a:t>
            </a:r>
            <a:r>
              <a:rPr lang="en-US" dirty="0" err="1"/>
              <a:t>owl.english.purdue.edu</a:t>
            </a:r>
            <a:r>
              <a:rPr lang="en-US" dirty="0"/>
              <a:t>/owl/resource/560/13/</a:t>
            </a:r>
            <a:endParaRPr lang="en-US" dirty="0" smtClean="0"/>
          </a:p>
        </p:txBody>
      </p:sp>
    </p:spTree>
    <p:extLst>
      <p:ext uri="{BB962C8B-B14F-4D97-AF65-F5344CB8AC3E}">
        <p14:creationId xmlns:p14="http://schemas.microsoft.com/office/powerpoint/2010/main" val="26378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Texts Influence Through Meanings</a:t>
            </a:r>
            <a:endParaRPr lang="en-US" dirty="0"/>
          </a:p>
        </p:txBody>
      </p:sp>
      <p:sp>
        <p:nvSpPr>
          <p:cNvPr id="3" name="Content Placeholder 2"/>
          <p:cNvSpPr>
            <a:spLocks noGrp="1"/>
          </p:cNvSpPr>
          <p:nvPr>
            <p:ph idx="1"/>
          </p:nvPr>
        </p:nvSpPr>
        <p:spPr/>
        <p:txBody>
          <a:bodyPr/>
          <a:lstStyle/>
          <a:p>
            <a:r>
              <a:rPr lang="en-US" dirty="0" smtClean="0"/>
              <a:t>We think or act in certain ways in response to texts because of meanings that the texts have for us and the meanings that texts urge us to attribute to our experience.</a:t>
            </a:r>
            <a:endParaRPr lang="en-US" dirty="0"/>
          </a:p>
        </p:txBody>
      </p:sp>
    </p:spTree>
    <p:extLst>
      <p:ext uri="{BB962C8B-B14F-4D97-AF65-F5344CB8AC3E}">
        <p14:creationId xmlns:p14="http://schemas.microsoft.com/office/powerpoint/2010/main" val="3662955727"/>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1201</TotalTime>
  <Words>1604</Words>
  <Application>Microsoft Macintosh PowerPoint</Application>
  <PresentationFormat>On-screen Show (4:3)</PresentationFormat>
  <Paragraphs>126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Advantage</vt:lpstr>
      <vt:lpstr>Tradition, Method, Madness and Theory</vt:lpstr>
      <vt:lpstr>PowerPoint Presentation</vt:lpstr>
      <vt:lpstr>The Paper</vt:lpstr>
      <vt:lpstr>Where to find Literature</vt:lpstr>
      <vt:lpstr>What to look for</vt:lpstr>
      <vt:lpstr>Tips </vt:lpstr>
      <vt:lpstr>How a Literature Review is different</vt:lpstr>
      <vt:lpstr>APA (American Psychological Association) </vt:lpstr>
      <vt:lpstr>Texts Influence Through Meanings</vt:lpstr>
      <vt:lpstr>What is a critic:</vt:lpstr>
      <vt:lpstr>The Critical Character:</vt:lpstr>
      <vt:lpstr>The Critical Character</vt:lpstr>
      <vt:lpstr>Culture-Centered</vt:lpstr>
      <vt:lpstr>Culture Centered Method</vt:lpstr>
      <vt:lpstr>Marxist</vt:lpstr>
      <vt:lpstr>Marxist: Ideology and Hegemony</vt:lpstr>
      <vt:lpstr>Marxist: Materialism and Economic Metaphors</vt:lpstr>
      <vt:lpstr>Preferred or Oppositional readings</vt:lpstr>
      <vt:lpstr>Feminist perspective</vt:lpstr>
      <vt:lpstr>Liberal Feminist Perspective</vt:lpstr>
      <vt:lpstr>Radical Feminist Perspective</vt:lpstr>
      <vt:lpstr>Radical Feminist Perspective</vt:lpstr>
      <vt:lpstr>Marxist Feminist Perspective</vt:lpstr>
      <vt:lpstr>Cultural Feminist Perspective</vt:lpstr>
      <vt:lpstr>Waves of Feminism</vt:lpstr>
      <vt:lpstr>StandPoint Theory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dc:title>
  <dc:creator>Janet Johnson</dc:creator>
  <cp:lastModifiedBy>Janet Johnson</cp:lastModifiedBy>
  <cp:revision>44</cp:revision>
  <cp:lastPrinted>2011-09-20T04:03:02Z</cp:lastPrinted>
  <dcterms:created xsi:type="dcterms:W3CDTF">2011-09-14T01:00:45Z</dcterms:created>
  <dcterms:modified xsi:type="dcterms:W3CDTF">2011-09-20T04:05:59Z</dcterms:modified>
</cp:coreProperties>
</file>