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3" d="100"/>
          <a:sy n="133" d="100"/>
        </p:scale>
        <p:origin x="-15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September 11,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September 11,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September 11,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September 11,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September 11,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September 11, 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September 11, 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September 11, 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September 11, 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September 11, 2011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September 11, 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September 11, 2011</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885623" y="1913644"/>
            <a:ext cx="5090012" cy="1204306"/>
          </a:xfrm>
        </p:spPr>
        <p:txBody>
          <a:bodyPr/>
          <a:lstStyle/>
          <a:p>
            <a:r>
              <a:rPr lang="en-US" dirty="0" smtClean="0"/>
              <a:t>Rhetoric and Popular Culture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09419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endParaRPr lang="en-US" dirty="0"/>
          </a:p>
        </p:txBody>
      </p:sp>
      <p:pic>
        <p:nvPicPr>
          <p:cNvPr id="5" name="Content Placeholder 4" descr="superman.gif"/>
          <p:cNvPicPr>
            <a:picLocks noGrp="1" noChangeAspect="1"/>
          </p:cNvPicPr>
          <p:nvPr>
            <p:ph idx="1"/>
          </p:nvPr>
        </p:nvPicPr>
        <p:blipFill rotWithShape="1">
          <a:blip r:embed="rId2">
            <a:extLst>
              <a:ext uri="{28A0092B-C50C-407E-A947-70E740481C1C}">
                <a14:useLocalDpi xmlns:a14="http://schemas.microsoft.com/office/drawing/2010/main" val="0"/>
              </a:ext>
            </a:extLst>
          </a:blip>
          <a:srcRect t="20" b="20"/>
          <a:stretch/>
        </p:blipFill>
        <p:spPr>
          <a:xfrm>
            <a:off x="4434970" y="365760"/>
            <a:ext cx="4165600" cy="5080001"/>
          </a:xfrm>
        </p:spPr>
      </p:pic>
      <p:sp>
        <p:nvSpPr>
          <p:cNvPr id="6" name="TextBox 5"/>
          <p:cNvSpPr txBox="1"/>
          <p:nvPr/>
        </p:nvSpPr>
        <p:spPr>
          <a:xfrm>
            <a:off x="392186" y="1904286"/>
            <a:ext cx="3109473" cy="1477328"/>
          </a:xfrm>
          <a:prstGeom prst="rect">
            <a:avLst/>
          </a:prstGeom>
          <a:noFill/>
        </p:spPr>
        <p:txBody>
          <a:bodyPr wrap="square" rtlCol="0">
            <a:spAutoFit/>
          </a:bodyPr>
          <a:lstStyle/>
          <a:p>
            <a:pPr marL="285750" indent="-285750">
              <a:buFont typeface="Arial"/>
              <a:buChar char="•"/>
            </a:pPr>
            <a:r>
              <a:rPr lang="en-US" dirty="0" smtClean="0"/>
              <a:t>‘hero’ in the tradition of mythic superhuman heroes, such as Prometheus and Hercules.</a:t>
            </a:r>
          </a:p>
          <a:p>
            <a:pPr marL="285750" indent="-285750">
              <a:buFont typeface="Arial"/>
              <a:buChar char="•"/>
            </a:pPr>
            <a:endParaRPr lang="en-US" dirty="0"/>
          </a:p>
        </p:txBody>
      </p:sp>
      <p:sp>
        <p:nvSpPr>
          <p:cNvPr id="7" name="TextBox 6"/>
          <p:cNvSpPr txBox="1"/>
          <p:nvPr/>
        </p:nvSpPr>
        <p:spPr>
          <a:xfrm>
            <a:off x="392186" y="181094"/>
            <a:ext cx="4121641" cy="369332"/>
          </a:xfrm>
          <a:prstGeom prst="rect">
            <a:avLst/>
          </a:prstGeom>
          <a:noFill/>
        </p:spPr>
        <p:txBody>
          <a:bodyPr wrap="none" rtlCol="0">
            <a:spAutoFit/>
          </a:bodyPr>
          <a:lstStyle/>
          <a:p>
            <a:r>
              <a:rPr lang="en-US" dirty="0" smtClean="0"/>
              <a:t>Who are what does Superman represent</a:t>
            </a:r>
            <a:endParaRPr lang="en-US" dirty="0"/>
          </a:p>
        </p:txBody>
      </p:sp>
    </p:spTree>
    <p:extLst>
      <p:ext uri="{BB962C8B-B14F-4D97-AF65-F5344CB8AC3E}">
        <p14:creationId xmlns:p14="http://schemas.microsoft.com/office/powerpoint/2010/main" val="1169834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endParaRPr lang="en-US" dirty="0"/>
          </a:p>
        </p:txBody>
      </p:sp>
      <p:pic>
        <p:nvPicPr>
          <p:cNvPr id="5" name="Content Placeholder 4" descr="superman.gif"/>
          <p:cNvPicPr>
            <a:picLocks noGrp="1" noChangeAspect="1"/>
          </p:cNvPicPr>
          <p:nvPr>
            <p:ph idx="1"/>
          </p:nvPr>
        </p:nvPicPr>
        <p:blipFill rotWithShape="1">
          <a:blip r:embed="rId2">
            <a:extLst>
              <a:ext uri="{28A0092B-C50C-407E-A947-70E740481C1C}">
                <a14:useLocalDpi xmlns:a14="http://schemas.microsoft.com/office/drawing/2010/main" val="0"/>
              </a:ext>
            </a:extLst>
          </a:blip>
          <a:srcRect t="20" b="20"/>
          <a:stretch/>
        </p:blipFill>
        <p:spPr>
          <a:xfrm>
            <a:off x="4434970" y="365760"/>
            <a:ext cx="4165600" cy="5080001"/>
          </a:xfrm>
        </p:spPr>
      </p:pic>
      <p:sp>
        <p:nvSpPr>
          <p:cNvPr id="6" name="TextBox 5"/>
          <p:cNvSpPr txBox="1"/>
          <p:nvPr/>
        </p:nvSpPr>
        <p:spPr>
          <a:xfrm>
            <a:off x="822960" y="1978995"/>
            <a:ext cx="3109473" cy="1754327"/>
          </a:xfrm>
          <a:prstGeom prst="rect">
            <a:avLst/>
          </a:prstGeom>
          <a:noFill/>
        </p:spPr>
        <p:txBody>
          <a:bodyPr wrap="square" rtlCol="0">
            <a:spAutoFit/>
          </a:bodyPr>
          <a:lstStyle/>
          <a:p>
            <a:pPr marL="285750" indent="-285750">
              <a:buFont typeface="Arial"/>
              <a:buChar char="•"/>
            </a:pPr>
            <a:r>
              <a:rPr lang="en-US" dirty="0" smtClean="0"/>
              <a:t>Exemplifies</a:t>
            </a:r>
          </a:p>
          <a:p>
            <a:pPr marL="285750" indent="-285750">
              <a:buFont typeface="Arial"/>
              <a:buChar char="•"/>
            </a:pPr>
            <a:endParaRPr lang="en-US" dirty="0"/>
          </a:p>
          <a:p>
            <a:pPr marL="742950" lvl="1" indent="-285750">
              <a:buFont typeface="Arial"/>
              <a:buChar char="•"/>
            </a:pPr>
            <a:r>
              <a:rPr lang="en-US" dirty="0" smtClean="0"/>
              <a:t>Truth</a:t>
            </a:r>
          </a:p>
          <a:p>
            <a:pPr marL="742950" lvl="1" indent="-285750">
              <a:buFont typeface="Arial"/>
              <a:buChar char="•"/>
            </a:pPr>
            <a:r>
              <a:rPr lang="en-US" dirty="0" smtClean="0"/>
              <a:t>Justice</a:t>
            </a:r>
          </a:p>
          <a:p>
            <a:pPr marL="742950" lvl="1" indent="-285750">
              <a:buFont typeface="Arial"/>
              <a:buChar char="•"/>
            </a:pPr>
            <a:r>
              <a:rPr lang="en-US" dirty="0" smtClean="0"/>
              <a:t>And the American Way</a:t>
            </a:r>
          </a:p>
          <a:p>
            <a:pPr marL="285750" indent="-285750">
              <a:buFont typeface="Arial"/>
              <a:buChar char="•"/>
            </a:pPr>
            <a:endParaRPr lang="en-US" dirty="0"/>
          </a:p>
        </p:txBody>
      </p:sp>
      <p:sp>
        <p:nvSpPr>
          <p:cNvPr id="7" name="TextBox 6"/>
          <p:cNvSpPr txBox="1"/>
          <p:nvPr/>
        </p:nvSpPr>
        <p:spPr>
          <a:xfrm>
            <a:off x="336160" y="181094"/>
            <a:ext cx="4628303" cy="369332"/>
          </a:xfrm>
          <a:prstGeom prst="rect">
            <a:avLst/>
          </a:prstGeom>
          <a:noFill/>
        </p:spPr>
        <p:txBody>
          <a:bodyPr wrap="none" rtlCol="0">
            <a:spAutoFit/>
          </a:bodyPr>
          <a:lstStyle/>
          <a:p>
            <a:r>
              <a:rPr lang="en-US" dirty="0" smtClean="0"/>
              <a:t>How does Superman represent what it means</a:t>
            </a:r>
            <a:endParaRPr lang="en-US" dirty="0"/>
          </a:p>
        </p:txBody>
      </p:sp>
    </p:spTree>
    <p:extLst>
      <p:ext uri="{BB962C8B-B14F-4D97-AF65-F5344CB8AC3E}">
        <p14:creationId xmlns:p14="http://schemas.microsoft.com/office/powerpoint/2010/main" val="195930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endParaRPr lang="en-US" dirty="0"/>
          </a:p>
        </p:txBody>
      </p:sp>
      <p:pic>
        <p:nvPicPr>
          <p:cNvPr id="5" name="Content Placeholder 4" descr="superman.gif"/>
          <p:cNvPicPr>
            <a:picLocks noGrp="1" noChangeAspect="1"/>
          </p:cNvPicPr>
          <p:nvPr>
            <p:ph idx="1"/>
          </p:nvPr>
        </p:nvPicPr>
        <p:blipFill rotWithShape="1">
          <a:blip r:embed="rId2">
            <a:extLst>
              <a:ext uri="{28A0092B-C50C-407E-A947-70E740481C1C}">
                <a14:useLocalDpi xmlns:a14="http://schemas.microsoft.com/office/drawing/2010/main" val="0"/>
              </a:ext>
            </a:extLst>
          </a:blip>
          <a:srcRect t="20" b="20"/>
          <a:stretch/>
        </p:blipFill>
        <p:spPr>
          <a:xfrm>
            <a:off x="4434970" y="365760"/>
            <a:ext cx="4165600" cy="5080001"/>
          </a:xfrm>
        </p:spPr>
      </p:pic>
      <p:sp>
        <p:nvSpPr>
          <p:cNvPr id="6" name="TextBox 5"/>
          <p:cNvSpPr txBox="1"/>
          <p:nvPr/>
        </p:nvSpPr>
        <p:spPr>
          <a:xfrm>
            <a:off x="457550" y="1147863"/>
            <a:ext cx="3109473" cy="3693319"/>
          </a:xfrm>
          <a:prstGeom prst="rect">
            <a:avLst/>
          </a:prstGeom>
          <a:noFill/>
        </p:spPr>
        <p:txBody>
          <a:bodyPr wrap="square" rtlCol="0">
            <a:spAutoFit/>
          </a:bodyPr>
          <a:lstStyle/>
          <a:p>
            <a:pPr marL="285750" indent="-285750">
              <a:buFont typeface="Arial"/>
              <a:buChar char="•"/>
            </a:pPr>
            <a:r>
              <a:rPr lang="en-US" dirty="0" smtClean="0"/>
              <a:t>Origin of the hero: </a:t>
            </a:r>
          </a:p>
          <a:p>
            <a:pPr marL="285750" indent="-285750">
              <a:buFont typeface="Arial"/>
              <a:buChar char="•"/>
            </a:pPr>
            <a:endParaRPr lang="en-US" dirty="0"/>
          </a:p>
          <a:p>
            <a:pPr marL="742950" lvl="1" indent="-285750">
              <a:buFont typeface="Arial"/>
              <a:buChar char="•"/>
            </a:pPr>
            <a:r>
              <a:rPr lang="en-US" dirty="0" smtClean="0"/>
              <a:t>A hero is an individual, often of divine ancestry, who is endowed with GREAT courage and strength, celebrated for his bold exploits, and sent by the gods to Earth to play a crucial role in human affairs.</a:t>
            </a:r>
          </a:p>
          <a:p>
            <a:pPr marL="285750" indent="-285750">
              <a:buFont typeface="Arial"/>
              <a:buChar char="•"/>
            </a:pPr>
            <a:endParaRPr lang="en-US" dirty="0"/>
          </a:p>
        </p:txBody>
      </p:sp>
      <p:sp>
        <p:nvSpPr>
          <p:cNvPr id="7" name="TextBox 6"/>
          <p:cNvSpPr txBox="1"/>
          <p:nvPr/>
        </p:nvSpPr>
        <p:spPr>
          <a:xfrm>
            <a:off x="392186" y="181094"/>
            <a:ext cx="5262077" cy="369332"/>
          </a:xfrm>
          <a:prstGeom prst="rect">
            <a:avLst/>
          </a:prstGeom>
          <a:noFill/>
        </p:spPr>
        <p:txBody>
          <a:bodyPr wrap="none" rtlCol="0">
            <a:spAutoFit/>
          </a:bodyPr>
          <a:lstStyle/>
          <a:p>
            <a:r>
              <a:rPr lang="en-US" dirty="0" smtClean="0"/>
              <a:t>Why does Superman have the meaning that he has?</a:t>
            </a:r>
            <a:endParaRPr lang="en-US" dirty="0"/>
          </a:p>
        </p:txBody>
      </p:sp>
    </p:spTree>
    <p:extLst>
      <p:ext uri="{BB962C8B-B14F-4D97-AF65-F5344CB8AC3E}">
        <p14:creationId xmlns:p14="http://schemas.microsoft.com/office/powerpoint/2010/main" val="4286849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endParaRPr lang="en-US" dirty="0"/>
          </a:p>
        </p:txBody>
      </p:sp>
      <p:pic>
        <p:nvPicPr>
          <p:cNvPr id="5" name="Content Placeholder 4" descr="superman.gif"/>
          <p:cNvPicPr>
            <a:picLocks noGrp="1" noChangeAspect="1"/>
          </p:cNvPicPr>
          <p:nvPr>
            <p:ph idx="1"/>
          </p:nvPr>
        </p:nvPicPr>
        <p:blipFill rotWithShape="1">
          <a:blip r:embed="rId2">
            <a:extLst>
              <a:ext uri="{28A0092B-C50C-407E-A947-70E740481C1C}">
                <a14:useLocalDpi xmlns:a14="http://schemas.microsoft.com/office/drawing/2010/main" val="0"/>
              </a:ext>
            </a:extLst>
          </a:blip>
          <a:srcRect t="20" b="20"/>
          <a:stretch/>
        </p:blipFill>
        <p:spPr>
          <a:xfrm>
            <a:off x="4434970" y="365760"/>
            <a:ext cx="4165600" cy="5080001"/>
          </a:xfrm>
        </p:spPr>
      </p:pic>
      <p:sp>
        <p:nvSpPr>
          <p:cNvPr id="6" name="TextBox 5"/>
          <p:cNvSpPr txBox="1"/>
          <p:nvPr/>
        </p:nvSpPr>
        <p:spPr>
          <a:xfrm>
            <a:off x="457550" y="2079753"/>
            <a:ext cx="3109473" cy="923330"/>
          </a:xfrm>
          <a:prstGeom prst="rect">
            <a:avLst/>
          </a:prstGeom>
          <a:noFill/>
        </p:spPr>
        <p:txBody>
          <a:bodyPr wrap="square" rtlCol="0">
            <a:spAutoFit/>
          </a:bodyPr>
          <a:lstStyle/>
          <a:p>
            <a:pPr marL="285750" indent="-285750">
              <a:buFont typeface="Arial"/>
              <a:buChar char="•"/>
            </a:pPr>
            <a:r>
              <a:rPr lang="en-US" dirty="0" smtClean="0"/>
              <a:t>He is a ‘recycled’ or ‘mediated’ hero</a:t>
            </a:r>
          </a:p>
          <a:p>
            <a:pPr marL="285750" indent="-285750">
              <a:buFont typeface="Arial"/>
              <a:buChar char="•"/>
            </a:pPr>
            <a:endParaRPr lang="en-US" dirty="0"/>
          </a:p>
        </p:txBody>
      </p:sp>
      <p:sp>
        <p:nvSpPr>
          <p:cNvPr id="7" name="TextBox 6"/>
          <p:cNvSpPr txBox="1"/>
          <p:nvPr/>
        </p:nvSpPr>
        <p:spPr>
          <a:xfrm>
            <a:off x="392186" y="181094"/>
            <a:ext cx="1195685" cy="369332"/>
          </a:xfrm>
          <a:prstGeom prst="rect">
            <a:avLst/>
          </a:prstGeom>
          <a:noFill/>
        </p:spPr>
        <p:txBody>
          <a:bodyPr wrap="none" rtlCol="0">
            <a:spAutoFit/>
          </a:bodyPr>
          <a:lstStyle/>
          <a:p>
            <a:r>
              <a:rPr lang="en-US" dirty="0" smtClean="0"/>
              <a:t>Superman</a:t>
            </a:r>
            <a:endParaRPr lang="en-US" dirty="0"/>
          </a:p>
        </p:txBody>
      </p:sp>
    </p:spTree>
    <p:extLst>
      <p:ext uri="{BB962C8B-B14F-4D97-AF65-F5344CB8AC3E}">
        <p14:creationId xmlns:p14="http://schemas.microsoft.com/office/powerpoint/2010/main" val="2850556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4676933"/>
              </p:ext>
            </p:extLst>
          </p:nvPr>
        </p:nvGraphicFramePr>
        <p:xfrm>
          <a:off x="822324" y="149417"/>
          <a:ext cx="7521576" cy="5879898"/>
        </p:xfrm>
        <a:graphic>
          <a:graphicData uri="http://schemas.openxmlformats.org/drawingml/2006/table">
            <a:tbl>
              <a:tblPr firstRow="1" bandRow="1">
                <a:tableStyleId>{5C22544A-7EE6-4342-B048-85BDC9FD1C3A}</a:tableStyleId>
              </a:tblPr>
              <a:tblGrid>
                <a:gridCol w="3760788"/>
                <a:gridCol w="3760788"/>
              </a:tblGrid>
              <a:tr h="680820">
                <a:tc>
                  <a:txBody>
                    <a:bodyPr/>
                    <a:lstStyle/>
                    <a:p>
                      <a:r>
                        <a:rPr lang="en-US" sz="1600" dirty="0" smtClean="0"/>
                        <a:t>Denotative (Literal or Primary meaning</a:t>
                      </a:r>
                      <a:endParaRPr lang="en-US" sz="1600" dirty="0"/>
                    </a:p>
                  </a:txBody>
                  <a:tcPr/>
                </a:tc>
                <a:tc>
                  <a:txBody>
                    <a:bodyPr/>
                    <a:lstStyle/>
                    <a:p>
                      <a:r>
                        <a:rPr lang="en-US" sz="1600" dirty="0" smtClean="0"/>
                        <a:t>Connotative (an idea or feeling a word invokes—Cultural history behind</a:t>
                      </a:r>
                      <a:r>
                        <a:rPr lang="en-US" sz="1600" baseline="0" dirty="0" smtClean="0"/>
                        <a:t> it)</a:t>
                      </a:r>
                      <a:endParaRPr lang="en-US" sz="1600" dirty="0"/>
                    </a:p>
                  </a:txBody>
                  <a:tcPr/>
                </a:tc>
              </a:tr>
              <a:tr h="945287">
                <a:tc>
                  <a:txBody>
                    <a:bodyPr/>
                    <a:lstStyle/>
                    <a:p>
                      <a:r>
                        <a:rPr lang="en-US" sz="1600" dirty="0" smtClean="0"/>
                        <a:t>He has unusual physical powers (he can fly; he cannot</a:t>
                      </a:r>
                      <a:r>
                        <a:rPr lang="en-US" sz="1600" baseline="0" dirty="0" smtClean="0"/>
                        <a:t> be harmed by human weapons; </a:t>
                      </a:r>
                      <a:r>
                        <a:rPr lang="en-US" sz="1600" baseline="0" dirty="0" err="1" smtClean="0"/>
                        <a:t>etc</a:t>
                      </a:r>
                      <a:r>
                        <a:rPr lang="en-US" sz="1600" baseline="0" dirty="0" smtClean="0"/>
                        <a:t>)</a:t>
                      </a:r>
                      <a:endParaRPr lang="en-US" sz="1600" dirty="0"/>
                    </a:p>
                  </a:txBody>
                  <a:tcPr/>
                </a:tc>
                <a:tc>
                  <a:txBody>
                    <a:bodyPr/>
                    <a:lstStyle/>
                    <a:p>
                      <a:r>
                        <a:rPr lang="en-US" sz="1600" dirty="0" smtClean="0"/>
                        <a:t>He acquired</a:t>
                      </a:r>
                      <a:r>
                        <a:rPr lang="en-US" sz="1600" baseline="0" dirty="0" smtClean="0"/>
                        <a:t> these powers by </a:t>
                      </a:r>
                      <a:r>
                        <a:rPr lang="en-US" sz="1600" baseline="0" dirty="0" err="1" smtClean="0"/>
                        <a:t>vitue</a:t>
                      </a:r>
                      <a:r>
                        <a:rPr lang="en-US" sz="1600" baseline="0" dirty="0" smtClean="0"/>
                        <a:t> of the fact that he is not of this world.</a:t>
                      </a:r>
                      <a:endParaRPr lang="en-US" sz="1600" dirty="0"/>
                    </a:p>
                  </a:txBody>
                  <a:tcPr/>
                </a:tc>
              </a:tr>
              <a:tr h="945287">
                <a:tc>
                  <a:txBody>
                    <a:bodyPr/>
                    <a:lstStyle/>
                    <a:p>
                      <a:r>
                        <a:rPr lang="en-US" sz="1600" dirty="0" smtClean="0"/>
                        <a:t>He helps good people in trouble and defeats the villains</a:t>
                      </a:r>
                      <a:endParaRPr lang="en-US" sz="1600" dirty="0"/>
                    </a:p>
                  </a:txBody>
                  <a:tcPr/>
                </a:tc>
                <a:tc>
                  <a:txBody>
                    <a:bodyPr/>
                    <a:lstStyle/>
                    <a:p>
                      <a:r>
                        <a:rPr lang="en-US" sz="1600" dirty="0" smtClean="0"/>
                        <a:t>Heroes</a:t>
                      </a:r>
                      <a:r>
                        <a:rPr lang="en-US" sz="1600" baseline="0" dirty="0" smtClean="0"/>
                        <a:t> have been sent from another world to help humans run their affairs. They embody human virtues.</a:t>
                      </a:r>
                      <a:endParaRPr lang="en-US" sz="1600" dirty="0"/>
                    </a:p>
                  </a:txBody>
                  <a:tcPr/>
                </a:tc>
              </a:tr>
              <a:tr h="1512459">
                <a:tc>
                  <a:txBody>
                    <a:bodyPr/>
                    <a:lstStyle/>
                    <a:p>
                      <a:r>
                        <a:rPr lang="en-US" sz="1600" dirty="0" smtClean="0"/>
                        <a:t>He is rendered powerless and vulnerable by exposure to kryptonite</a:t>
                      </a:r>
                      <a:endParaRPr lang="en-US" sz="1600" dirty="0"/>
                    </a:p>
                  </a:txBody>
                  <a:tcPr/>
                </a:tc>
                <a:tc>
                  <a:txBody>
                    <a:bodyPr/>
                    <a:lstStyle/>
                    <a:p>
                      <a:r>
                        <a:rPr lang="en-US" sz="1600" dirty="0" smtClean="0"/>
                        <a:t>Heroes</a:t>
                      </a:r>
                      <a:r>
                        <a:rPr lang="en-US" sz="1600" baseline="0" dirty="0" smtClean="0"/>
                        <a:t> have a tragic flaw, which is an acknowledgement of the belief that all things of this world (including good things) are ultimately imperfect.</a:t>
                      </a:r>
                      <a:endParaRPr lang="en-US" sz="1600" dirty="0"/>
                    </a:p>
                  </a:txBody>
                  <a:tcPr/>
                </a:tc>
              </a:tr>
              <a:tr h="1796045">
                <a:tc>
                  <a:txBody>
                    <a:bodyPr/>
                    <a:lstStyle/>
                    <a:p>
                      <a:r>
                        <a:rPr lang="en-US" sz="1600" dirty="0" smtClean="0"/>
                        <a:t>He wears</a:t>
                      </a:r>
                      <a:r>
                        <a:rPr lang="en-US" sz="1600" baseline="0" dirty="0" smtClean="0"/>
                        <a:t> an unusual costume</a:t>
                      </a:r>
                      <a:endParaRPr lang="en-US" sz="1600" dirty="0"/>
                    </a:p>
                  </a:txBody>
                  <a:tcPr/>
                </a:tc>
                <a:tc>
                  <a:txBody>
                    <a:bodyPr/>
                    <a:lstStyle/>
                    <a:p>
                      <a:r>
                        <a:rPr lang="en-US" sz="1600" dirty="0" smtClean="0"/>
                        <a:t>Clothing</a:t>
                      </a:r>
                      <a:r>
                        <a:rPr lang="en-US" sz="1600" baseline="0" dirty="0" smtClean="0"/>
                        <a:t> sets heroes apart from common folk. This is also why military personnel and clerics, for instance wear different types of clothing. Clothing sets leaders apart from those who depend on them.</a:t>
                      </a:r>
                      <a:endParaRPr lang="en-US" sz="1600" dirty="0"/>
                    </a:p>
                  </a:txBody>
                  <a:tcPr/>
                </a:tc>
              </a:tr>
            </a:tbl>
          </a:graphicData>
        </a:graphic>
      </p:graphicFrame>
    </p:spTree>
    <p:extLst>
      <p:ext uri="{BB962C8B-B14F-4D97-AF65-F5344CB8AC3E}">
        <p14:creationId xmlns:p14="http://schemas.microsoft.com/office/powerpoint/2010/main" val="3157220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ercules0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185" y="181417"/>
            <a:ext cx="1721823" cy="1840392"/>
          </a:xfrm>
          <a:prstGeom prst="rect">
            <a:avLst/>
          </a:prstGeom>
        </p:spPr>
      </p:pic>
      <p:sp>
        <p:nvSpPr>
          <p:cNvPr id="2" name="Title 1"/>
          <p:cNvSpPr>
            <a:spLocks noGrp="1"/>
          </p:cNvSpPr>
          <p:nvPr>
            <p:ph type="title"/>
          </p:nvPr>
        </p:nvSpPr>
        <p:spPr>
          <a:xfrm>
            <a:off x="822960" y="91440"/>
            <a:ext cx="7520940" cy="548640"/>
          </a:xfrm>
        </p:spPr>
        <p:txBody>
          <a:bodyPr/>
          <a:lstStyle/>
          <a:p>
            <a:r>
              <a:rPr lang="en-US" dirty="0" smtClean="0"/>
              <a:t>Types of signs</a:t>
            </a:r>
            <a:endParaRPr lang="en-US" dirty="0"/>
          </a:p>
        </p:txBody>
      </p:sp>
      <p:sp>
        <p:nvSpPr>
          <p:cNvPr id="3" name="Content Placeholder 2"/>
          <p:cNvSpPr>
            <a:spLocks noGrp="1"/>
          </p:cNvSpPr>
          <p:nvPr>
            <p:ph idx="1"/>
          </p:nvPr>
        </p:nvSpPr>
        <p:spPr>
          <a:xfrm>
            <a:off x="822960" y="680858"/>
            <a:ext cx="4944408" cy="4503820"/>
          </a:xfrm>
        </p:spPr>
        <p:txBody>
          <a:bodyPr>
            <a:normAutofit fontScale="92500" lnSpcReduction="20000"/>
          </a:bodyPr>
          <a:lstStyle/>
          <a:p>
            <a:pPr marL="0" indent="0"/>
            <a:endParaRPr lang="en-US" dirty="0" smtClean="0"/>
          </a:p>
          <a:p>
            <a:pPr>
              <a:buFont typeface="Arial"/>
              <a:buChar char="•"/>
            </a:pPr>
            <a:r>
              <a:rPr lang="en-US" dirty="0" smtClean="0"/>
              <a:t>Icons </a:t>
            </a:r>
          </a:p>
          <a:p>
            <a:pPr lvl="3">
              <a:buFont typeface="Arial"/>
              <a:buChar char="•"/>
            </a:pPr>
            <a:r>
              <a:rPr lang="en-US" dirty="0" smtClean="0"/>
              <a:t>A sign that resembles its referent in some way.</a:t>
            </a:r>
          </a:p>
          <a:p>
            <a:pPr lvl="4">
              <a:buFont typeface="Arial"/>
              <a:buChar char="•"/>
            </a:pPr>
            <a:r>
              <a:rPr lang="en-US" dirty="0" smtClean="0"/>
              <a:t>Onomatopoeic words, ‘drip’, ‘plop’ ‘bang’</a:t>
            </a:r>
          </a:p>
          <a:p>
            <a:pPr lvl="4">
              <a:buFont typeface="Arial"/>
              <a:buChar char="•"/>
            </a:pPr>
            <a:r>
              <a:rPr lang="en-US" dirty="0" smtClean="0"/>
              <a:t>Portraits of people</a:t>
            </a:r>
          </a:p>
          <a:p>
            <a:pPr lvl="4">
              <a:buFont typeface="Arial"/>
              <a:buChar char="•"/>
            </a:pPr>
            <a:r>
              <a:rPr lang="en-US" dirty="0" smtClean="0"/>
              <a:t>Superman has been devised to look like past heroic figures</a:t>
            </a:r>
          </a:p>
          <a:p>
            <a:pPr>
              <a:buFont typeface="Arial"/>
              <a:buChar char="•"/>
            </a:pPr>
            <a:r>
              <a:rPr lang="en-US" dirty="0" smtClean="0"/>
              <a:t>Indexes</a:t>
            </a:r>
          </a:p>
          <a:p>
            <a:pPr lvl="3">
              <a:buFont typeface="Arial"/>
              <a:buChar char="•"/>
            </a:pPr>
            <a:r>
              <a:rPr lang="en-US" dirty="0"/>
              <a:t> </a:t>
            </a:r>
            <a:r>
              <a:rPr lang="en-US" dirty="0" smtClean="0"/>
              <a:t>A sign that stands FOR, or POINTS out, something in relation to something else.</a:t>
            </a:r>
          </a:p>
          <a:p>
            <a:pPr lvl="4">
              <a:buFont typeface="Arial"/>
              <a:buChar char="•"/>
            </a:pPr>
            <a:r>
              <a:rPr lang="en-US" dirty="0" smtClean="0"/>
              <a:t>Pointing index finger-shows to locate something.</a:t>
            </a:r>
          </a:p>
          <a:p>
            <a:pPr lvl="4">
              <a:buFont typeface="Arial"/>
              <a:buChar char="•"/>
            </a:pPr>
            <a:r>
              <a:rPr lang="en-US" dirty="0" smtClean="0"/>
              <a:t>Our names</a:t>
            </a:r>
          </a:p>
          <a:p>
            <a:pPr lvl="4">
              <a:buFont typeface="Arial"/>
              <a:buChar char="•"/>
            </a:pPr>
            <a:r>
              <a:rPr lang="en-US" dirty="0" smtClean="0"/>
              <a:t>Superman uses Clark Kent which identifies him as a member of American Society and not say, Spain society.</a:t>
            </a:r>
          </a:p>
          <a:p>
            <a:pPr>
              <a:buFont typeface="Arial"/>
              <a:buChar char="•"/>
            </a:pPr>
            <a:r>
              <a:rPr lang="en-US" dirty="0" smtClean="0"/>
              <a:t>Symbols</a:t>
            </a:r>
          </a:p>
          <a:p>
            <a:pPr lvl="3">
              <a:buFont typeface="Arial"/>
              <a:buChar char="•"/>
            </a:pPr>
            <a:r>
              <a:rPr lang="en-US" dirty="0" smtClean="0"/>
              <a:t>Is a sign that stands for something in an arbitrary way, in other words, based upon agreement and learned through experience convention based way.</a:t>
            </a:r>
          </a:p>
          <a:p>
            <a:pPr lvl="4">
              <a:buFont typeface="Arial"/>
              <a:buChar char="•"/>
            </a:pPr>
            <a:r>
              <a:rPr lang="en-US" dirty="0" smtClean="0"/>
              <a:t>Colors</a:t>
            </a:r>
          </a:p>
          <a:p>
            <a:pPr marL="685800" lvl="4" indent="0">
              <a:buNone/>
            </a:pPr>
            <a:endParaRPr lang="en-US" dirty="0" smtClean="0"/>
          </a:p>
        </p:txBody>
      </p:sp>
      <p:pic>
        <p:nvPicPr>
          <p:cNvPr id="6" name="Picture 5" descr="john-lennon-peace-sign-7177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2333" y="4229856"/>
            <a:ext cx="3101752" cy="2326314"/>
          </a:xfrm>
          <a:prstGeom prst="rect">
            <a:avLst/>
          </a:prstGeom>
        </p:spPr>
      </p:pic>
    </p:spTree>
    <p:extLst>
      <p:ext uri="{BB962C8B-B14F-4D97-AF65-F5344CB8AC3E}">
        <p14:creationId xmlns:p14="http://schemas.microsoft.com/office/powerpoint/2010/main" val="3189311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Iconic,     Index            or          Symbol</a:t>
            </a:r>
            <a:endParaRPr lang="en-US" dirty="0"/>
          </a:p>
        </p:txBody>
      </p:sp>
      <p:pic>
        <p:nvPicPr>
          <p:cNvPr id="4" name="Content Placeholder 3" descr="CC000543.png"/>
          <p:cNvPicPr>
            <a:picLocks noGrp="1" noChangeAspect="1"/>
          </p:cNvPicPr>
          <p:nvPr>
            <p:ph idx="1"/>
          </p:nvPr>
        </p:nvPicPr>
        <p:blipFill>
          <a:blip r:embed="rId2">
            <a:extLst>
              <a:ext uri="{28A0092B-C50C-407E-A947-70E740481C1C}">
                <a14:useLocalDpi xmlns:a14="http://schemas.microsoft.com/office/drawing/2010/main" val="0"/>
              </a:ext>
            </a:extLst>
          </a:blip>
          <a:srcRect l="-56358" r="-56358"/>
          <a:stretch>
            <a:fillRect/>
          </a:stretch>
        </p:blipFill>
        <p:spPr>
          <a:xfrm>
            <a:off x="-349272" y="3032926"/>
            <a:ext cx="2790075" cy="1890544"/>
          </a:xfrm>
        </p:spPr>
      </p:pic>
      <p:pic>
        <p:nvPicPr>
          <p:cNvPr id="7" name="Picture 6" descr="AA05384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7853" y="455310"/>
            <a:ext cx="1424710" cy="2577616"/>
          </a:xfrm>
          <a:prstGeom prst="rect">
            <a:avLst/>
          </a:prstGeom>
        </p:spPr>
      </p:pic>
      <p:pic>
        <p:nvPicPr>
          <p:cNvPr id="9" name="Picture 8" descr="statue-of-liberty-pictur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129" y="1437182"/>
            <a:ext cx="2932131" cy="2847753"/>
          </a:xfrm>
          <a:prstGeom prst="rect">
            <a:avLst/>
          </a:prstGeom>
        </p:spPr>
      </p:pic>
    </p:spTree>
    <p:extLst>
      <p:ext uri="{BB962C8B-B14F-4D97-AF65-F5344CB8AC3E}">
        <p14:creationId xmlns:p14="http://schemas.microsoft.com/office/powerpoint/2010/main" val="2331899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Artifacts</a:t>
            </a:r>
            <a:endParaRPr lang="en-US" dirty="0"/>
          </a:p>
        </p:txBody>
      </p:sp>
      <p:sp>
        <p:nvSpPr>
          <p:cNvPr id="3" name="Content Placeholder 2"/>
          <p:cNvSpPr>
            <a:spLocks noGrp="1"/>
          </p:cNvSpPr>
          <p:nvPr>
            <p:ph idx="1"/>
          </p:nvPr>
        </p:nvSpPr>
        <p:spPr/>
        <p:txBody>
          <a:bodyPr/>
          <a:lstStyle/>
          <a:p>
            <a:r>
              <a:rPr lang="en-US" dirty="0" smtClean="0"/>
              <a:t>What is an artifact:</a:t>
            </a:r>
          </a:p>
          <a:p>
            <a:endParaRPr lang="en-US" dirty="0"/>
          </a:p>
          <a:p>
            <a:endParaRPr lang="en-US" dirty="0" smtClean="0"/>
          </a:p>
          <a:p>
            <a:pPr>
              <a:buFont typeface="Arial"/>
              <a:buChar char="•"/>
            </a:pPr>
            <a:r>
              <a:rPr lang="en-US" dirty="0" smtClean="0"/>
              <a:t>An action, event, or object perceived as a unified whole</a:t>
            </a:r>
          </a:p>
          <a:p>
            <a:pPr>
              <a:buFont typeface="Arial"/>
              <a:buChar char="•"/>
            </a:pPr>
            <a:r>
              <a:rPr lang="en-US" dirty="0" smtClean="0"/>
              <a:t>Having widely shared meanings </a:t>
            </a:r>
          </a:p>
          <a:p>
            <a:pPr>
              <a:buFont typeface="Arial"/>
              <a:buChar char="•"/>
            </a:pPr>
            <a:r>
              <a:rPr lang="en-US" dirty="0" smtClean="0"/>
              <a:t>Manifesting group identification to us</a:t>
            </a:r>
            <a:endParaRPr lang="en-US" dirty="0"/>
          </a:p>
        </p:txBody>
      </p:sp>
      <p:pic>
        <p:nvPicPr>
          <p:cNvPr id="4" name="Picture 3" descr="Breast-Cancer-Ribbo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549" y="1527713"/>
            <a:ext cx="2425203" cy="3152764"/>
          </a:xfrm>
          <a:prstGeom prst="rect">
            <a:avLst/>
          </a:prstGeom>
        </p:spPr>
      </p:pic>
    </p:spTree>
    <p:extLst>
      <p:ext uri="{BB962C8B-B14F-4D97-AF65-F5344CB8AC3E}">
        <p14:creationId xmlns:p14="http://schemas.microsoft.com/office/powerpoint/2010/main" val="2763334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Artifacts</a:t>
            </a:r>
            <a:endParaRPr lang="en-US" dirty="0"/>
          </a:p>
        </p:txBody>
      </p:sp>
      <p:sp>
        <p:nvSpPr>
          <p:cNvPr id="3" name="Content Placeholder 2"/>
          <p:cNvSpPr>
            <a:spLocks noGrp="1"/>
          </p:cNvSpPr>
          <p:nvPr>
            <p:ph idx="1"/>
          </p:nvPr>
        </p:nvSpPr>
        <p:spPr/>
        <p:txBody>
          <a:bodyPr/>
          <a:lstStyle/>
          <a:p>
            <a:pPr>
              <a:buFont typeface="Arial"/>
              <a:buChar char="•"/>
            </a:pPr>
            <a:r>
              <a:rPr lang="en-US" dirty="0" smtClean="0"/>
              <a:t>Artifacts are a socially created reality</a:t>
            </a:r>
          </a:p>
          <a:p>
            <a:pPr>
              <a:buFont typeface="Arial"/>
              <a:buChar char="•"/>
            </a:pPr>
            <a:r>
              <a:rPr lang="en-US" dirty="0" smtClean="0"/>
              <a:t>Signs become artifacts as they become charged with meaning. Thus crossing a threshold into artifact status.</a:t>
            </a:r>
          </a:p>
          <a:p>
            <a:pPr>
              <a:buFont typeface="Arial"/>
              <a:buChar char="•"/>
            </a:pPr>
            <a:r>
              <a:rPr lang="en-US" dirty="0" smtClean="0"/>
              <a:t>An artifact can be very complex, even made up of other artifacts.</a:t>
            </a:r>
          </a:p>
          <a:p>
            <a:pPr>
              <a:buFont typeface="Arial"/>
              <a:buChar char="•"/>
            </a:pPr>
            <a:r>
              <a:rPr lang="en-US" dirty="0" smtClean="0"/>
              <a:t>Artifacts are the material signs of group identifications</a:t>
            </a:r>
            <a:endParaRPr lang="en-US" dirty="0"/>
          </a:p>
        </p:txBody>
      </p:sp>
    </p:spTree>
    <p:extLst>
      <p:ext uri="{BB962C8B-B14F-4D97-AF65-F5344CB8AC3E}">
        <p14:creationId xmlns:p14="http://schemas.microsoft.com/office/powerpoint/2010/main" val="1022552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p:txBody>
          <a:bodyPr>
            <a:normAutofit lnSpcReduction="10000"/>
          </a:bodyPr>
          <a:lstStyle/>
          <a:p>
            <a:r>
              <a:rPr lang="en-US" dirty="0" smtClean="0"/>
              <a:t>Oxford dictionary (1972): </a:t>
            </a:r>
          </a:p>
          <a:p>
            <a:r>
              <a:rPr lang="en-US" dirty="0"/>
              <a:t>	</a:t>
            </a:r>
            <a:r>
              <a:rPr lang="en-US" dirty="0" smtClean="0"/>
              <a:t>The training, development, and refinement of mind, tastes, and manners; the condition of being thus trained and refined; the intellectual side of civilization. </a:t>
            </a:r>
          </a:p>
          <a:p>
            <a:endParaRPr lang="en-US" dirty="0" smtClean="0"/>
          </a:p>
          <a:p>
            <a:pPr algn="ctr"/>
            <a:r>
              <a:rPr lang="en-US" dirty="0" smtClean="0"/>
              <a:t>HIGH CULTURE</a:t>
            </a:r>
          </a:p>
          <a:p>
            <a:pPr algn="ctr"/>
            <a:r>
              <a:rPr lang="en-US" dirty="0" smtClean="0"/>
              <a:t>Opera</a:t>
            </a:r>
          </a:p>
          <a:p>
            <a:pPr algn="ctr"/>
            <a:r>
              <a:rPr lang="en-US" dirty="0" smtClean="0"/>
              <a:t>Education</a:t>
            </a:r>
          </a:p>
          <a:p>
            <a:pPr algn="ctr"/>
            <a:r>
              <a:rPr lang="en-US" dirty="0" smtClean="0"/>
              <a:t>Art</a:t>
            </a:r>
          </a:p>
          <a:p>
            <a:pPr algn="ctr"/>
            <a:endParaRPr lang="en-US" dirty="0" smtClean="0"/>
          </a:p>
          <a:p>
            <a:r>
              <a:rPr lang="en-US" dirty="0" smtClean="0"/>
              <a:t>New definition:  “the civilization, customs, artistic achievements, etc. of people especially at a certain stage of its development.”</a:t>
            </a:r>
            <a:endParaRPr lang="en-US" dirty="0"/>
          </a:p>
          <a:p>
            <a:endParaRPr lang="en-US" dirty="0"/>
          </a:p>
        </p:txBody>
      </p:sp>
    </p:spTree>
    <p:extLst>
      <p:ext uri="{BB962C8B-B14F-4D97-AF65-F5344CB8AC3E}">
        <p14:creationId xmlns:p14="http://schemas.microsoft.com/office/powerpoint/2010/main" val="2226994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Rhetoric</a:t>
            </a:r>
            <a:endParaRPr lang="en-US" dirty="0"/>
          </a:p>
        </p:txBody>
      </p:sp>
      <p:sp>
        <p:nvSpPr>
          <p:cNvPr id="3" name="Content Placeholder 2"/>
          <p:cNvSpPr>
            <a:spLocks noGrp="1"/>
          </p:cNvSpPr>
          <p:nvPr>
            <p:ph idx="1"/>
          </p:nvPr>
        </p:nvSpPr>
        <p:spPr>
          <a:xfrm>
            <a:off x="822960" y="1100628"/>
            <a:ext cx="7907844" cy="3579849"/>
          </a:xfrm>
        </p:spPr>
        <p:txBody>
          <a:bodyPr>
            <a:normAutofit lnSpcReduction="10000"/>
          </a:bodyPr>
          <a:lstStyle/>
          <a:p>
            <a:pPr>
              <a:buFont typeface="Arial"/>
              <a:buChar char="•"/>
            </a:pPr>
            <a:r>
              <a:rPr lang="en-US" dirty="0" smtClean="0"/>
              <a:t>The ways in which signs influence people (page 4)</a:t>
            </a:r>
          </a:p>
          <a:p>
            <a:pPr>
              <a:buFont typeface="Arial"/>
              <a:buChar char="•"/>
            </a:pPr>
            <a:r>
              <a:rPr lang="en-US" dirty="0" smtClean="0"/>
              <a:t>Rhetoric is “the art of winning the soul by discourse” –Plato</a:t>
            </a:r>
          </a:p>
          <a:p>
            <a:pPr>
              <a:buFont typeface="Arial"/>
              <a:buChar char="•"/>
            </a:pPr>
            <a:r>
              <a:rPr lang="en-US" dirty="0" smtClean="0"/>
              <a:t>Rhetoric is “the faculty of discovering in any particular case all of the available means of persuasion”—Aristotle</a:t>
            </a:r>
          </a:p>
          <a:p>
            <a:pPr>
              <a:buFont typeface="Arial"/>
              <a:buChar char="•"/>
            </a:pPr>
            <a:r>
              <a:rPr lang="en-US" dirty="0" smtClean="0"/>
              <a:t>“Rhetoric is the art of speaking well” or “Good man speaking well.”-Quintilian</a:t>
            </a:r>
          </a:p>
          <a:p>
            <a:pPr>
              <a:buFont typeface="Arial"/>
              <a:buChar char="•"/>
            </a:pPr>
            <a:r>
              <a:rPr lang="en-US" dirty="0" smtClean="0"/>
              <a:t>Rhetoric is the study of misunderstandings and their remedies.-</a:t>
            </a:r>
            <a:r>
              <a:rPr lang="en-US" dirty="0" err="1" smtClean="0"/>
              <a:t>A.Richards</a:t>
            </a:r>
            <a:endParaRPr lang="en-US" dirty="0" smtClean="0"/>
          </a:p>
          <a:p>
            <a:pPr>
              <a:buFont typeface="Arial"/>
              <a:buChar char="•"/>
            </a:pPr>
            <a:r>
              <a:rPr lang="en-US" dirty="0" smtClean="0"/>
              <a:t>“Rhetoric is a form of reasoning about probabilities, based on assumptions people share as members of a community.” Erika </a:t>
            </a:r>
            <a:r>
              <a:rPr lang="en-US" dirty="0" err="1" smtClean="0"/>
              <a:t>Lindemann</a:t>
            </a:r>
            <a:endParaRPr lang="en-US" dirty="0" smtClean="0"/>
          </a:p>
          <a:p>
            <a:pPr>
              <a:buFont typeface="Arial"/>
              <a:buChar char="•"/>
            </a:pPr>
            <a:r>
              <a:rPr lang="en-US" dirty="0" smtClean="0"/>
              <a:t>Rhetoric is the art, practice and study of human communication—Andrea </a:t>
            </a:r>
            <a:r>
              <a:rPr lang="en-US" dirty="0" err="1" smtClean="0"/>
              <a:t>Lundsford</a:t>
            </a:r>
            <a:endParaRPr lang="en-US" dirty="0" smtClean="0"/>
          </a:p>
          <a:p>
            <a:pPr>
              <a:buFont typeface="Arial"/>
              <a:buChar char="•"/>
            </a:pPr>
            <a:r>
              <a:rPr lang="en-US" dirty="0" smtClean="0"/>
              <a:t>Rhetoric is an action human beings perform when they use symbols for the purpose of communicating with one another… [and it]is a perspective humans take that involves focusing on symbolic processes. –Sonja and Karen Foss</a:t>
            </a:r>
          </a:p>
          <a:p>
            <a:pPr>
              <a:buFont typeface="Arial"/>
              <a:buChar char="•"/>
            </a:pPr>
            <a:endParaRPr lang="en-US" dirty="0"/>
          </a:p>
        </p:txBody>
      </p:sp>
    </p:spTree>
    <p:extLst>
      <p:ext uri="{BB962C8B-B14F-4D97-AF65-F5344CB8AC3E}">
        <p14:creationId xmlns:p14="http://schemas.microsoft.com/office/powerpoint/2010/main" val="3119142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Meanings of Culture</a:t>
            </a:r>
            <a:br>
              <a:rPr lang="en-US" dirty="0" smtClean="0"/>
            </a:br>
            <a:endParaRPr lang="en-US" dirty="0"/>
          </a:p>
        </p:txBody>
      </p:sp>
      <p:sp>
        <p:nvSpPr>
          <p:cNvPr id="3" name="Content Placeholder 2"/>
          <p:cNvSpPr>
            <a:spLocks noGrp="1"/>
          </p:cNvSpPr>
          <p:nvPr>
            <p:ph idx="1"/>
          </p:nvPr>
        </p:nvSpPr>
        <p:spPr/>
        <p:txBody>
          <a:bodyPr/>
          <a:lstStyle/>
          <a:p>
            <a:pPr>
              <a:buFont typeface="Arial"/>
              <a:buChar char="•"/>
            </a:pPr>
            <a:r>
              <a:rPr lang="en-US" dirty="0" smtClean="0"/>
              <a:t>Culture is that which sustains and nourishes those who live and move within it.</a:t>
            </a:r>
          </a:p>
          <a:p>
            <a:pPr>
              <a:buFont typeface="Arial"/>
              <a:buChar char="•"/>
            </a:pPr>
            <a:endParaRPr lang="en-US" dirty="0"/>
          </a:p>
          <a:p>
            <a:pPr>
              <a:buFont typeface="Arial"/>
              <a:buChar char="•"/>
            </a:pPr>
            <a:r>
              <a:rPr lang="en-US" dirty="0" smtClean="0"/>
              <a:t>Raymond Williams (academic): “ as a very active world of everyday conversation and exchange. Jokes, idioms, characteristic forms not just of everyday dress but occasional dress, people consciously having a party, making a do, marking an occasion. </a:t>
            </a:r>
          </a:p>
          <a:p>
            <a:pPr marL="1524762" lvl="7" indent="-285750">
              <a:buFont typeface="Arial"/>
              <a:buChar char="•"/>
            </a:pPr>
            <a:r>
              <a:rPr lang="en-US" dirty="0" smtClean="0"/>
              <a:t>Similar to the Ritual of Communication</a:t>
            </a:r>
          </a:p>
          <a:p>
            <a:pPr>
              <a:buFont typeface="Arial"/>
              <a:buChar char="•"/>
            </a:pPr>
            <a:endParaRPr lang="en-US" dirty="0"/>
          </a:p>
          <a:p>
            <a:pPr>
              <a:buFont typeface="Arial"/>
              <a:buChar char="•"/>
            </a:pPr>
            <a:r>
              <a:rPr lang="en-US" dirty="0" smtClean="0"/>
              <a:t>What makes a group of artifacts into culture is that they are systematically related. They make up a system of artifacts anchored in group identifications.</a:t>
            </a:r>
          </a:p>
          <a:p>
            <a:pPr lvl="6">
              <a:buFont typeface="Arial"/>
              <a:buChar char="•"/>
            </a:pPr>
            <a:r>
              <a:rPr lang="en-US" dirty="0" smtClean="0"/>
              <a:t>Part of everyday experience of most people ( Facebook?)</a:t>
            </a:r>
          </a:p>
          <a:p>
            <a:pPr>
              <a:buFont typeface="Arial"/>
              <a:buChar char="•"/>
            </a:pPr>
            <a:endParaRPr lang="en-US" dirty="0"/>
          </a:p>
        </p:txBody>
      </p:sp>
    </p:spTree>
    <p:extLst>
      <p:ext uri="{BB962C8B-B14F-4D97-AF65-F5344CB8AC3E}">
        <p14:creationId xmlns:p14="http://schemas.microsoft.com/office/powerpoint/2010/main" val="2518728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Cultures</a:t>
            </a:r>
            <a:endParaRPr lang="en-US" dirty="0"/>
          </a:p>
        </p:txBody>
      </p:sp>
      <p:sp>
        <p:nvSpPr>
          <p:cNvPr id="3" name="Content Placeholder 2"/>
          <p:cNvSpPr>
            <a:spLocks noGrp="1"/>
          </p:cNvSpPr>
          <p:nvPr>
            <p:ph idx="1"/>
          </p:nvPr>
        </p:nvSpPr>
        <p:spPr/>
        <p:txBody>
          <a:bodyPr/>
          <a:lstStyle/>
          <a:p>
            <a:pPr>
              <a:buFont typeface="Arial"/>
              <a:buChar char="•"/>
            </a:pPr>
            <a:r>
              <a:rPr lang="en-US" dirty="0" smtClean="0"/>
              <a:t>Cultures are highly complex and overlapping</a:t>
            </a:r>
          </a:p>
          <a:p>
            <a:pPr>
              <a:buFont typeface="Arial"/>
              <a:buChar char="•"/>
            </a:pPr>
            <a:r>
              <a:rPr lang="en-US" dirty="0" smtClean="0"/>
              <a:t>Cultures entail consciousness or ideologies</a:t>
            </a:r>
          </a:p>
          <a:p>
            <a:pPr>
              <a:buFont typeface="Arial"/>
              <a:buChar char="•"/>
            </a:pPr>
            <a:r>
              <a:rPr lang="en-US" dirty="0" smtClean="0"/>
              <a:t>Cultures are experienced through texts</a:t>
            </a:r>
            <a:endParaRPr lang="en-US" dirty="0"/>
          </a:p>
        </p:txBody>
      </p:sp>
    </p:spTree>
    <p:extLst>
      <p:ext uri="{BB962C8B-B14F-4D97-AF65-F5344CB8AC3E}">
        <p14:creationId xmlns:p14="http://schemas.microsoft.com/office/powerpoint/2010/main" val="3015671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Advantages for studying Rhetoric</a:t>
            </a:r>
            <a:endParaRPr lang="en-US" dirty="0"/>
          </a:p>
        </p:txBody>
      </p:sp>
      <p:sp>
        <p:nvSpPr>
          <p:cNvPr id="3" name="Content Placeholder 2"/>
          <p:cNvSpPr>
            <a:spLocks noGrp="1"/>
          </p:cNvSpPr>
          <p:nvPr>
            <p:ph idx="1"/>
          </p:nvPr>
        </p:nvSpPr>
        <p:spPr>
          <a:xfrm>
            <a:off x="822960" y="1736971"/>
            <a:ext cx="7520940" cy="1877049"/>
          </a:xfrm>
        </p:spPr>
        <p:txBody>
          <a:bodyPr/>
          <a:lstStyle/>
          <a:p>
            <a:pPr>
              <a:buFont typeface="Arial"/>
              <a:buChar char="•"/>
            </a:pPr>
            <a:r>
              <a:rPr lang="en-US" dirty="0" smtClean="0"/>
              <a:t>To help us perceive the difference between true and false</a:t>
            </a:r>
          </a:p>
          <a:p>
            <a:pPr>
              <a:buFont typeface="Arial"/>
              <a:buChar char="•"/>
            </a:pPr>
            <a:r>
              <a:rPr lang="en-US" dirty="0" smtClean="0"/>
              <a:t>To help us understand how people are moved to action</a:t>
            </a:r>
          </a:p>
          <a:p>
            <a:pPr>
              <a:buFont typeface="Arial"/>
              <a:buChar char="•"/>
            </a:pPr>
            <a:r>
              <a:rPr lang="en-US" dirty="0" smtClean="0"/>
              <a:t>To help us see both sides of an issue</a:t>
            </a:r>
          </a:p>
          <a:p>
            <a:pPr>
              <a:buFont typeface="Arial"/>
              <a:buChar char="•"/>
            </a:pPr>
            <a:r>
              <a:rPr lang="en-US" dirty="0" smtClean="0"/>
              <a:t>To help us defend ourselves against the arguments of others.</a:t>
            </a:r>
            <a:endParaRPr lang="en-US" dirty="0"/>
          </a:p>
        </p:txBody>
      </p:sp>
    </p:spTree>
    <p:extLst>
      <p:ext uri="{BB962C8B-B14F-4D97-AF65-F5344CB8AC3E}">
        <p14:creationId xmlns:p14="http://schemas.microsoft.com/office/powerpoint/2010/main" val="4195655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in Rhetoric</a:t>
            </a:r>
            <a:endParaRPr lang="en-US" dirty="0"/>
          </a:p>
        </p:txBody>
      </p:sp>
      <p:sp>
        <p:nvSpPr>
          <p:cNvPr id="3" name="Content Placeholder 2"/>
          <p:cNvSpPr>
            <a:spLocks noGrp="1"/>
          </p:cNvSpPr>
          <p:nvPr>
            <p:ph idx="1"/>
          </p:nvPr>
        </p:nvSpPr>
        <p:spPr/>
        <p:txBody>
          <a:bodyPr/>
          <a:lstStyle/>
          <a:p>
            <a:pPr algn="ctr"/>
            <a:r>
              <a:rPr lang="en-US" dirty="0" smtClean="0"/>
              <a:t>  		 GREAT </a:t>
            </a:r>
            <a:r>
              <a:rPr lang="en-US" dirty="0" smtClean="0"/>
              <a:t>ORATORY of PUBLIC SPEAKING—Ancient times</a:t>
            </a:r>
            <a:endParaRPr lang="en-US" dirty="0"/>
          </a:p>
        </p:txBody>
      </p:sp>
      <p:sp>
        <p:nvSpPr>
          <p:cNvPr id="4" name="Down Arrow 3"/>
          <p:cNvSpPr/>
          <p:nvPr/>
        </p:nvSpPr>
        <p:spPr>
          <a:xfrm>
            <a:off x="4015236" y="1849033"/>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735963" y="3007014"/>
            <a:ext cx="3875169" cy="646331"/>
          </a:xfrm>
          <a:prstGeom prst="rect">
            <a:avLst/>
          </a:prstGeom>
          <a:noFill/>
        </p:spPr>
        <p:txBody>
          <a:bodyPr wrap="square" rtlCol="0">
            <a:spAutoFit/>
          </a:bodyPr>
          <a:lstStyle/>
          <a:p>
            <a:pPr algn="ctr"/>
            <a:r>
              <a:rPr lang="en-US" dirty="0" smtClean="0"/>
              <a:t>Music, film, television, and the Internet</a:t>
            </a:r>
            <a:endParaRPr lang="en-US" dirty="0"/>
          </a:p>
        </p:txBody>
      </p:sp>
    </p:spTree>
    <p:extLst>
      <p:ext uri="{BB962C8B-B14F-4D97-AF65-F5344CB8AC3E}">
        <p14:creationId xmlns:p14="http://schemas.microsoft.com/office/powerpoint/2010/main" val="151072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a:t>
            </a:r>
            <a:endParaRPr lang="en-US" dirty="0"/>
          </a:p>
        </p:txBody>
      </p:sp>
      <p:sp>
        <p:nvSpPr>
          <p:cNvPr id="3" name="Content Placeholder 2"/>
          <p:cNvSpPr>
            <a:spLocks noGrp="1"/>
          </p:cNvSpPr>
          <p:nvPr>
            <p:ph idx="1"/>
          </p:nvPr>
        </p:nvSpPr>
        <p:spPr/>
        <p:txBody>
          <a:bodyPr>
            <a:normAutofit fontScale="92500" lnSpcReduction="10000"/>
          </a:bodyPr>
          <a:lstStyle/>
          <a:p>
            <a:pPr>
              <a:buFont typeface="Arial"/>
              <a:buChar char="•"/>
            </a:pPr>
            <a:r>
              <a:rPr lang="en-US" dirty="0" smtClean="0"/>
              <a:t>Ability to control events and meanings</a:t>
            </a:r>
          </a:p>
          <a:p>
            <a:pPr>
              <a:buFont typeface="Arial"/>
              <a:buChar char="•"/>
            </a:pPr>
            <a:r>
              <a:rPr lang="en-US" dirty="0" smtClean="0"/>
              <a:t>Used to thinking certain people or groups or classes of people have powers.</a:t>
            </a:r>
          </a:p>
          <a:p>
            <a:pPr lvl="4">
              <a:buFont typeface="Arial"/>
              <a:buChar char="•"/>
            </a:pPr>
            <a:r>
              <a:rPr lang="en-US" dirty="0" smtClean="0"/>
              <a:t>President of United States</a:t>
            </a:r>
          </a:p>
          <a:p>
            <a:pPr lvl="4">
              <a:buFont typeface="Arial"/>
              <a:buChar char="•"/>
            </a:pPr>
            <a:r>
              <a:rPr lang="en-US" dirty="0" smtClean="0"/>
              <a:t>Steve Jobs</a:t>
            </a:r>
          </a:p>
          <a:p>
            <a:pPr lvl="4">
              <a:buFont typeface="Arial"/>
              <a:buChar char="•"/>
            </a:pPr>
            <a:r>
              <a:rPr lang="en-US" dirty="0" smtClean="0"/>
              <a:t>Supreme Court Justice</a:t>
            </a:r>
          </a:p>
          <a:p>
            <a:pPr lvl="4">
              <a:buFont typeface="Arial"/>
              <a:buChar char="•"/>
            </a:pPr>
            <a:r>
              <a:rPr lang="en-US" dirty="0" smtClean="0"/>
              <a:t>Your Boss</a:t>
            </a:r>
          </a:p>
          <a:p>
            <a:pPr lvl="4">
              <a:buFont typeface="Arial"/>
              <a:buChar char="•"/>
            </a:pPr>
            <a:r>
              <a:rPr lang="en-US" dirty="0" smtClean="0"/>
              <a:t>Your Professor</a:t>
            </a:r>
          </a:p>
          <a:p>
            <a:pPr>
              <a:buFont typeface="Arial"/>
              <a:buChar char="•"/>
            </a:pPr>
            <a:r>
              <a:rPr lang="en-US" dirty="0" smtClean="0"/>
              <a:t>Women vs. Men—Gender Roles</a:t>
            </a:r>
          </a:p>
          <a:p>
            <a:pPr lvl="4">
              <a:buFont typeface="Arial"/>
              <a:buChar char="•"/>
            </a:pPr>
            <a:r>
              <a:rPr lang="en-US" dirty="0" smtClean="0"/>
              <a:t>A working woman who leaves work early and picks up their sick child is compromising their career</a:t>
            </a:r>
          </a:p>
          <a:p>
            <a:pPr lvl="4">
              <a:buFont typeface="Arial"/>
              <a:buChar char="•"/>
            </a:pPr>
            <a:r>
              <a:rPr lang="en-US" dirty="0" smtClean="0"/>
              <a:t>A man who leaves work early to pick up their sick child is caring, responsible and sensitive.</a:t>
            </a:r>
          </a:p>
          <a:p>
            <a:pPr>
              <a:buFont typeface="Arial"/>
              <a:buChar char="•"/>
            </a:pPr>
            <a:r>
              <a:rPr lang="en-US" dirty="0" smtClean="0"/>
              <a:t>“Everyday actions, objects, and experiences are really battlefields—sites of struggle among political and social forces. (</a:t>
            </a:r>
            <a:r>
              <a:rPr lang="en-US" dirty="0" err="1" smtClean="0"/>
              <a:t>Brummett</a:t>
            </a:r>
            <a:r>
              <a:rPr lang="en-US" dirty="0" smtClean="0"/>
              <a:t> pg. 5).</a:t>
            </a:r>
            <a:endParaRPr lang="en-US" dirty="0"/>
          </a:p>
          <a:p>
            <a:pPr marL="685800" lvl="4" indent="0">
              <a:buNone/>
            </a:pPr>
            <a:endParaRPr lang="en-US" dirty="0" smtClean="0"/>
          </a:p>
          <a:p>
            <a:pPr>
              <a:buFont typeface="Arial"/>
              <a:buChar char="•"/>
            </a:pPr>
            <a:endParaRPr lang="en-US" dirty="0" smtClean="0"/>
          </a:p>
        </p:txBody>
      </p:sp>
    </p:spTree>
    <p:extLst>
      <p:ext uri="{BB962C8B-B14F-4D97-AF65-F5344CB8AC3E}">
        <p14:creationId xmlns:p14="http://schemas.microsoft.com/office/powerpoint/2010/main" val="1058632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and Privilege</a:t>
            </a:r>
            <a:endParaRPr lang="en-US" dirty="0"/>
          </a:p>
        </p:txBody>
      </p:sp>
      <p:sp>
        <p:nvSpPr>
          <p:cNvPr id="3" name="Content Placeholder 2"/>
          <p:cNvSpPr>
            <a:spLocks noGrp="1"/>
          </p:cNvSpPr>
          <p:nvPr>
            <p:ph idx="1"/>
          </p:nvPr>
        </p:nvSpPr>
        <p:spPr/>
        <p:txBody>
          <a:bodyPr>
            <a:normAutofit lnSpcReduction="10000"/>
          </a:bodyPr>
          <a:lstStyle/>
          <a:p>
            <a:pPr>
              <a:buFont typeface="Arial"/>
              <a:buChar char="•"/>
            </a:pPr>
            <a:r>
              <a:rPr lang="en-US" dirty="0" smtClean="0"/>
              <a:t>May foster a sense of privilege</a:t>
            </a:r>
          </a:p>
          <a:p>
            <a:pPr lvl="3">
              <a:buFont typeface="Arial"/>
              <a:buChar char="•"/>
            </a:pPr>
            <a:r>
              <a:rPr lang="en-US" dirty="0" smtClean="0"/>
              <a:t>People of European heritage have had privilege in the U.S.</a:t>
            </a:r>
          </a:p>
          <a:p>
            <a:pPr lvl="3">
              <a:buFont typeface="Arial"/>
              <a:buChar char="•"/>
            </a:pPr>
            <a:r>
              <a:rPr lang="en-US" dirty="0" smtClean="0"/>
              <a:t>Men have enjoyed privilege</a:t>
            </a:r>
          </a:p>
          <a:p>
            <a:pPr>
              <a:buFont typeface="Arial"/>
              <a:buChar char="•"/>
            </a:pPr>
            <a:r>
              <a:rPr lang="en-US" dirty="0" smtClean="0"/>
              <a:t>Those who benefit usually the least aware of it</a:t>
            </a:r>
          </a:p>
          <a:p>
            <a:pPr lvl="3">
              <a:buFont typeface="Arial"/>
              <a:buChar char="•"/>
            </a:pPr>
            <a:r>
              <a:rPr lang="en-US" dirty="0" smtClean="0"/>
              <a:t>Example: Who can marry</a:t>
            </a:r>
          </a:p>
          <a:p>
            <a:pPr lvl="3">
              <a:buFont typeface="Arial"/>
              <a:buChar char="•"/>
            </a:pPr>
            <a:r>
              <a:rPr lang="en-US" dirty="0" smtClean="0"/>
              <a:t>Popular culture shows heterosexual couples in ads, movies, television</a:t>
            </a:r>
          </a:p>
          <a:p>
            <a:pPr>
              <a:buFont typeface="Arial"/>
              <a:buChar char="•"/>
            </a:pPr>
            <a:r>
              <a:rPr lang="en-US" dirty="0" smtClean="0"/>
              <a:t>Influences</a:t>
            </a:r>
          </a:p>
          <a:p>
            <a:pPr lvl="3">
              <a:buFont typeface="Arial"/>
              <a:buChar char="•"/>
            </a:pPr>
            <a:r>
              <a:rPr lang="en-US" dirty="0" smtClean="0"/>
              <a:t>Ads</a:t>
            </a:r>
          </a:p>
          <a:p>
            <a:pPr lvl="3">
              <a:buFont typeface="Arial"/>
              <a:buChar char="•"/>
            </a:pPr>
            <a:r>
              <a:rPr lang="en-US" dirty="0" smtClean="0"/>
              <a:t>News </a:t>
            </a:r>
          </a:p>
          <a:p>
            <a:pPr lvl="3">
              <a:buFont typeface="Arial"/>
              <a:buChar char="•"/>
            </a:pPr>
            <a:r>
              <a:rPr lang="en-US" dirty="0" smtClean="0"/>
              <a:t>Internet</a:t>
            </a:r>
          </a:p>
          <a:p>
            <a:pPr lvl="3">
              <a:buFont typeface="Arial"/>
              <a:buChar char="•"/>
            </a:pPr>
            <a:r>
              <a:rPr lang="en-US" dirty="0" smtClean="0"/>
              <a:t>Television Shows</a:t>
            </a:r>
          </a:p>
          <a:p>
            <a:pPr lvl="3">
              <a:buFont typeface="Arial"/>
              <a:buChar char="•"/>
            </a:pPr>
            <a:r>
              <a:rPr lang="en-US" dirty="0" smtClean="0"/>
              <a:t>Family</a:t>
            </a:r>
          </a:p>
          <a:p>
            <a:pPr lvl="3">
              <a:buFont typeface="Arial"/>
              <a:buChar char="•"/>
            </a:pPr>
            <a:r>
              <a:rPr lang="en-US" dirty="0" smtClean="0"/>
              <a:t>Church</a:t>
            </a:r>
            <a:endParaRPr lang="en-US" dirty="0"/>
          </a:p>
          <a:p>
            <a:pPr>
              <a:buFont typeface="Arial"/>
              <a:buChar char="•"/>
            </a:pPr>
            <a:endParaRPr lang="en-US" dirty="0" smtClean="0"/>
          </a:p>
          <a:p>
            <a:pPr>
              <a:buFont typeface="Arial"/>
              <a:buChar char="•"/>
            </a:pPr>
            <a:endParaRPr lang="en-US" dirty="0" smtClean="0"/>
          </a:p>
          <a:p>
            <a:pPr lvl="3">
              <a:buFont typeface="Arial"/>
              <a:buChar char="•"/>
            </a:pPr>
            <a:endParaRPr lang="en-US" dirty="0" smtClean="0"/>
          </a:p>
        </p:txBody>
      </p:sp>
    </p:spTree>
    <p:extLst>
      <p:ext uri="{BB962C8B-B14F-4D97-AF65-F5344CB8AC3E}">
        <p14:creationId xmlns:p14="http://schemas.microsoft.com/office/powerpoint/2010/main" val="4286936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and Privilege</a:t>
            </a:r>
            <a:endParaRPr lang="en-US" dirty="0"/>
          </a:p>
        </p:txBody>
      </p:sp>
      <p:sp>
        <p:nvSpPr>
          <p:cNvPr id="3" name="Content Placeholder 2"/>
          <p:cNvSpPr>
            <a:spLocks noGrp="1"/>
          </p:cNvSpPr>
          <p:nvPr>
            <p:ph idx="1"/>
          </p:nvPr>
        </p:nvSpPr>
        <p:spPr/>
        <p:txBody>
          <a:bodyPr/>
          <a:lstStyle/>
          <a:p>
            <a:pPr marL="285750" indent="-285750">
              <a:buFont typeface="Arial"/>
              <a:buChar char="•"/>
            </a:pPr>
            <a:r>
              <a:rPr lang="en-US" dirty="0" smtClean="0"/>
              <a:t>Ideas were acquired over time through</a:t>
            </a:r>
          </a:p>
          <a:p>
            <a:pPr marL="285750" indent="-285750">
              <a:buFont typeface="Arial"/>
              <a:buChar char="•"/>
            </a:pPr>
            <a:endParaRPr lang="en-US" dirty="0"/>
          </a:p>
          <a:p>
            <a:pPr marL="1524762" lvl="7" indent="-285750">
              <a:buFont typeface="Arial"/>
              <a:buChar char="•"/>
            </a:pPr>
            <a:r>
              <a:rPr lang="en-US" b="1" dirty="0" smtClean="0"/>
              <a:t>INFLUENCE</a:t>
            </a:r>
          </a:p>
          <a:p>
            <a:pPr marL="1524762" lvl="7" indent="-285750">
              <a:buFont typeface="Arial"/>
              <a:buChar char="•"/>
            </a:pPr>
            <a:endParaRPr lang="en-US" dirty="0"/>
          </a:p>
          <a:p>
            <a:pPr marL="1524762" lvl="7" indent="-285750">
              <a:buFont typeface="Arial"/>
              <a:buChar char="•"/>
            </a:pPr>
            <a:endParaRPr lang="en-US" dirty="0" smtClean="0"/>
          </a:p>
          <a:p>
            <a:pPr marL="1524762" lvl="7" indent="-285750">
              <a:buFont typeface="Arial"/>
              <a:buChar char="•"/>
            </a:pPr>
            <a:r>
              <a:rPr lang="en-US" b="1" dirty="0" smtClean="0"/>
              <a:t>EXPERIENCES</a:t>
            </a:r>
            <a:endParaRPr lang="en-US" b="1" dirty="0"/>
          </a:p>
        </p:txBody>
      </p:sp>
    </p:spTree>
    <p:extLst>
      <p:ext uri="{BB962C8B-B14F-4D97-AF65-F5344CB8AC3E}">
        <p14:creationId xmlns:p14="http://schemas.microsoft.com/office/powerpoint/2010/main" val="827323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a:t>
            </a:r>
            <a:endParaRPr lang="en-US" dirty="0"/>
          </a:p>
        </p:txBody>
      </p:sp>
      <p:sp>
        <p:nvSpPr>
          <p:cNvPr id="3" name="Content Placeholder 2"/>
          <p:cNvSpPr>
            <a:spLocks noGrp="1"/>
          </p:cNvSpPr>
          <p:nvPr>
            <p:ph idx="1"/>
          </p:nvPr>
        </p:nvSpPr>
        <p:spPr/>
        <p:txBody>
          <a:bodyPr/>
          <a:lstStyle/>
          <a:p>
            <a:pPr>
              <a:buFont typeface="Arial"/>
              <a:buChar char="•"/>
            </a:pPr>
            <a:r>
              <a:rPr lang="en-US" dirty="0" smtClean="0"/>
              <a:t>EVERYTHING is a sign—</a:t>
            </a:r>
            <a:r>
              <a:rPr lang="en-US" dirty="0" err="1" smtClean="0"/>
              <a:t>Chalres</a:t>
            </a:r>
            <a:r>
              <a:rPr lang="en-US" dirty="0" smtClean="0"/>
              <a:t> Sanders Pierce</a:t>
            </a:r>
          </a:p>
          <a:p>
            <a:pPr>
              <a:buFont typeface="Arial"/>
              <a:buChar char="•"/>
            </a:pPr>
            <a:endParaRPr lang="en-US" dirty="0"/>
          </a:p>
          <a:p>
            <a:pPr>
              <a:buFont typeface="Arial"/>
              <a:buChar char="•"/>
            </a:pPr>
            <a:endParaRPr lang="en-US" dirty="0" smtClean="0"/>
          </a:p>
          <a:p>
            <a:pPr>
              <a:buFont typeface="Arial"/>
              <a:buChar char="•"/>
            </a:pPr>
            <a:r>
              <a:rPr lang="en-US" dirty="0" smtClean="0"/>
              <a:t>A sign induces you to think about something other than itself</a:t>
            </a:r>
            <a:endParaRPr lang="en-US" dirty="0"/>
          </a:p>
        </p:txBody>
      </p:sp>
    </p:spTree>
    <p:extLst>
      <p:ext uri="{BB962C8B-B14F-4D97-AF65-F5344CB8AC3E}">
        <p14:creationId xmlns:p14="http://schemas.microsoft.com/office/powerpoint/2010/main" val="3385667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Semiotics	</a:t>
            </a:r>
            <a:endParaRPr lang="en-US" dirty="0"/>
          </a:p>
        </p:txBody>
      </p:sp>
      <p:sp>
        <p:nvSpPr>
          <p:cNvPr id="3" name="Content Placeholder 2"/>
          <p:cNvSpPr>
            <a:spLocks noGrp="1"/>
          </p:cNvSpPr>
          <p:nvPr>
            <p:ph idx="1"/>
          </p:nvPr>
        </p:nvSpPr>
        <p:spPr/>
        <p:txBody>
          <a:bodyPr/>
          <a:lstStyle/>
          <a:p>
            <a:pPr marL="0" indent="0"/>
            <a:r>
              <a:rPr lang="en-US" dirty="0" smtClean="0"/>
              <a:t>Semiotics is the study of signs and symbols and their use or interpretation.</a:t>
            </a:r>
          </a:p>
          <a:p>
            <a:pPr marL="0" indent="0"/>
            <a:endParaRPr lang="en-US" dirty="0"/>
          </a:p>
          <a:p>
            <a:pPr>
              <a:buFont typeface="+mj-lt"/>
              <a:buAutoNum type="arabicPeriod"/>
            </a:pPr>
            <a:r>
              <a:rPr lang="en-US" dirty="0" smtClean="0"/>
              <a:t>What does a certain structure (Text, Genre, </a:t>
            </a:r>
            <a:r>
              <a:rPr lang="en-US" dirty="0" err="1" smtClean="0"/>
              <a:t>etc</a:t>
            </a:r>
            <a:r>
              <a:rPr lang="en-US" dirty="0" smtClean="0"/>
              <a:t>) mean?</a:t>
            </a:r>
          </a:p>
          <a:p>
            <a:pPr>
              <a:buFont typeface="+mj-lt"/>
              <a:buAutoNum type="arabicPeriod"/>
            </a:pPr>
            <a:r>
              <a:rPr lang="en-US" dirty="0" smtClean="0"/>
              <a:t>How does it represent what it means?</a:t>
            </a:r>
          </a:p>
          <a:p>
            <a:pPr>
              <a:buFont typeface="+mj-lt"/>
              <a:buAutoNum type="arabicPeriod"/>
            </a:pPr>
            <a:r>
              <a:rPr lang="en-US" dirty="0" smtClean="0"/>
              <a:t>Why does it mean what it means?</a:t>
            </a:r>
            <a:endParaRPr lang="en-US" dirty="0"/>
          </a:p>
        </p:txBody>
      </p:sp>
    </p:spTree>
    <p:extLst>
      <p:ext uri="{BB962C8B-B14F-4D97-AF65-F5344CB8AC3E}">
        <p14:creationId xmlns:p14="http://schemas.microsoft.com/office/powerpoint/2010/main" val="21011110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353</TotalTime>
  <Words>1070</Words>
  <Application>Microsoft Macintosh PowerPoint</Application>
  <PresentationFormat>On-screen Show (4:3)</PresentationFormat>
  <Paragraphs>141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Angles</vt:lpstr>
      <vt:lpstr>Rhetoric and Popular Culture</vt:lpstr>
      <vt:lpstr>Rhetoric</vt:lpstr>
      <vt:lpstr>Four Advantages for studying Rhetoric</vt:lpstr>
      <vt:lpstr>Shift in Rhetoric</vt:lpstr>
      <vt:lpstr>Power</vt:lpstr>
      <vt:lpstr>Power and Privilege</vt:lpstr>
      <vt:lpstr>Power and Privilege</vt:lpstr>
      <vt:lpstr>SIGNS</vt:lpstr>
      <vt:lpstr>Semiotics </vt:lpstr>
      <vt:lpstr>_x0016_</vt:lpstr>
      <vt:lpstr>_x0016_</vt:lpstr>
      <vt:lpstr>_x0016_</vt:lpstr>
      <vt:lpstr>_x0016_</vt:lpstr>
      <vt:lpstr>PowerPoint Presentation</vt:lpstr>
      <vt:lpstr>Types of signs</vt:lpstr>
      <vt:lpstr>Iconic,     Index            or          Symbol</vt:lpstr>
      <vt:lpstr>Cultural Artifacts</vt:lpstr>
      <vt:lpstr>Characteristics of Artifacts</vt:lpstr>
      <vt:lpstr>Culture</vt:lpstr>
      <vt:lpstr>Popular Meanings of Culture </vt:lpstr>
      <vt:lpstr>Characteristics of Cultures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Rhetoric and Popular Culture</dc:title>
  <dc:creator>Janet Johnson</dc:creator>
  <cp:lastModifiedBy>Janet Johnson</cp:lastModifiedBy>
  <cp:revision>26</cp:revision>
  <dcterms:created xsi:type="dcterms:W3CDTF">2011-09-11T03:21:52Z</dcterms:created>
  <dcterms:modified xsi:type="dcterms:W3CDTF">2011-09-12T00:38:47Z</dcterms:modified>
</cp:coreProperties>
</file>