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4" r:id="rId17"/>
    <p:sldId id="275" r:id="rId18"/>
    <p:sldId id="276" r:id="rId19"/>
    <p:sldId id="277" r:id="rId20"/>
    <p:sldId id="278" r:id="rId21"/>
    <p:sldId id="279" r:id="rId22"/>
    <p:sldId id="280" r:id="rId23"/>
    <p:sldId id="273" r:id="rId24"/>
    <p:sldId id="271" r:id="rId25"/>
    <p:sldId id="272"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12" d="100"/>
          <a:sy n="112" d="100"/>
        </p:scale>
        <p:origin x="-1184"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D0065BE-0657-4A47-90AD-C21C55E16B19}" type="datetime4">
              <a:rPr lang="en-US" smtClean="0"/>
              <a:pPr/>
              <a:t>September 12, 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6C3AA4-67BE-44F7-809A-3582401494AF}" type="datetime4">
              <a:rPr lang="en-US" smtClean="0"/>
              <a:pPr/>
              <a:t>September 12, 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172EEB-1769-4776-AD69-E7C1260563EB}" type="datetime4">
              <a:rPr lang="en-US" smtClean="0"/>
              <a:pPr/>
              <a:t>September 12, 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47BB8AF-C16A-4836-A92D-61834B5F0BA5}" type="datetime4">
              <a:rPr lang="en-US" smtClean="0"/>
              <a:pPr/>
              <a:t>September 12, 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647D2193-4505-4A75-99BB-880C6989A757}" type="datetime4">
              <a:rPr lang="en-US" smtClean="0"/>
              <a:pPr/>
              <a:t>September 12, 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13A18F4-33C3-445B-924C-31108C51719C}" type="datetime4">
              <a:rPr lang="en-US" smtClean="0"/>
              <a:pPr/>
              <a:t>September 12, 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AF7543A-E259-478F-9E0D-57BA40E442B7}" type="datetime4">
              <a:rPr lang="en-US" smtClean="0"/>
              <a:pPr/>
              <a:t>September 12, 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EFB012D-77A1-44B0-BB26-329BA1EE55C9}" type="datetime4">
              <a:rPr lang="en-US" smtClean="0"/>
              <a:pPr/>
              <a:t>September 12, 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B7499E-3031-413E-B01E-B94970708CAA}" type="datetime4">
              <a:rPr lang="en-US" smtClean="0"/>
              <a:pPr/>
              <a:t>September 12, 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DC7EAB0C-2220-4D0E-A0DD-DB7FA0F742F4}" type="datetime4">
              <a:rPr lang="en-US" smtClean="0"/>
              <a:pPr/>
              <a:t>September 12, 2011</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754ED01-E2A0-4C1E-8E21-014B9904157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Drag picture to placeholder or click icon to add</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416D63-31BF-4B94-B6C5-E20B2C63F515}" type="datetime4">
              <a:rPr lang="en-US" smtClean="0"/>
              <a:pPr/>
              <a:t>September 12, 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62B1B13E-D5AF-485E-81A1-82A140076526}" type="datetime4">
              <a:rPr lang="en-US" smtClean="0"/>
              <a:pPr/>
              <a:t>September 12, 2011</a:t>
            </a:fld>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2754ED01-E2A0-4C1E-8E21-014B9904157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 Id="rId3" Type="http://schemas.microsoft.com/office/2007/relationships/hdphoto" Target="../media/hdphoto1.wdp"/></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Rhetorical Tradition</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538750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Plato VS. Sophists</a:t>
            </a:r>
            <a:endParaRPr lang="en-US" dirty="0"/>
          </a:p>
        </p:txBody>
      </p:sp>
      <p:sp>
        <p:nvSpPr>
          <p:cNvPr id="3" name="Content Placeholder 2"/>
          <p:cNvSpPr>
            <a:spLocks noGrp="1"/>
          </p:cNvSpPr>
          <p:nvPr>
            <p:ph idx="1"/>
          </p:nvPr>
        </p:nvSpPr>
        <p:spPr/>
        <p:txBody>
          <a:bodyPr/>
          <a:lstStyle/>
          <a:p>
            <a:pPr>
              <a:buFont typeface="Arial"/>
              <a:buChar char="•"/>
            </a:pPr>
            <a:r>
              <a:rPr lang="en-US" dirty="0" smtClean="0"/>
              <a:t>Sophists:</a:t>
            </a:r>
          </a:p>
          <a:p>
            <a:pPr lvl="3">
              <a:buFont typeface="Arial"/>
              <a:buChar char="•"/>
            </a:pPr>
            <a:r>
              <a:rPr lang="en-US" dirty="0" smtClean="0"/>
              <a:t>Rhetoric was the art of persuasion carried out through public speaking, the art of determining how to speak to popular audiences on the wide range of subjects that might come before them for review and decision.</a:t>
            </a:r>
          </a:p>
          <a:p>
            <a:pPr lvl="4">
              <a:buFont typeface="Arial"/>
              <a:buChar char="•"/>
            </a:pPr>
            <a:r>
              <a:rPr lang="en-US" dirty="0" smtClean="0"/>
              <a:t>Consequence: More power to all the citizens to speak about important decisions, to influence others.</a:t>
            </a:r>
          </a:p>
          <a:p>
            <a:pPr lvl="3">
              <a:buFont typeface="Arial"/>
              <a:buChar char="•"/>
            </a:pPr>
            <a:endParaRPr lang="en-US" dirty="0"/>
          </a:p>
          <a:p>
            <a:pPr>
              <a:buFont typeface="Arial"/>
              <a:buChar char="•"/>
            </a:pPr>
            <a:r>
              <a:rPr lang="en-US" dirty="0" smtClean="0"/>
              <a:t>Plato:</a:t>
            </a:r>
          </a:p>
          <a:p>
            <a:pPr marL="742950" lvl="3" indent="-285750"/>
            <a:r>
              <a:rPr lang="en-US" dirty="0" smtClean="0"/>
              <a:t>Rhetoric was the art of fooling people, of flattering them, of getting the public to make decisions based on oratorical technique rather than on knowledge or grasp of the truth.</a:t>
            </a:r>
          </a:p>
          <a:p>
            <a:pPr marL="1209294" lvl="5" indent="-285750"/>
            <a:r>
              <a:rPr lang="en-US" dirty="0" smtClean="0"/>
              <a:t>Consequence:  Power to a smaller group of experts in whatever subject came up. Persuasive speaking would not be a factor.</a:t>
            </a:r>
          </a:p>
          <a:p>
            <a:pPr lvl="2">
              <a:buFont typeface="Arial"/>
              <a:buChar char="•"/>
            </a:pPr>
            <a:endParaRPr lang="en-US" dirty="0"/>
          </a:p>
        </p:txBody>
      </p:sp>
    </p:spTree>
    <p:extLst>
      <p:ext uri="{BB962C8B-B14F-4D97-AF65-F5344CB8AC3E}">
        <p14:creationId xmlns:p14="http://schemas.microsoft.com/office/powerpoint/2010/main" val="528099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Aristotole</a:t>
            </a:r>
            <a:r>
              <a:rPr lang="en-US" dirty="0" smtClean="0"/>
              <a:t> (384-322B.C.)</a:t>
            </a:r>
            <a:endParaRPr lang="en-US" dirty="0"/>
          </a:p>
        </p:txBody>
      </p:sp>
      <p:sp>
        <p:nvSpPr>
          <p:cNvPr id="3" name="Content Placeholder 2"/>
          <p:cNvSpPr>
            <a:spLocks noGrp="1"/>
          </p:cNvSpPr>
          <p:nvPr>
            <p:ph idx="1"/>
          </p:nvPr>
        </p:nvSpPr>
        <p:spPr/>
        <p:txBody>
          <a:bodyPr/>
          <a:lstStyle/>
          <a:p>
            <a:pPr>
              <a:buFont typeface="Arial"/>
              <a:buChar char="•"/>
            </a:pPr>
            <a:r>
              <a:rPr lang="en-US" dirty="0" smtClean="0"/>
              <a:t>Philosophical basis of rhetoric yet Theoretical</a:t>
            </a:r>
          </a:p>
          <a:p>
            <a:pPr>
              <a:buFont typeface="Arial"/>
              <a:buChar char="•"/>
            </a:pPr>
            <a:r>
              <a:rPr lang="en-US" dirty="0" smtClean="0"/>
              <a:t>Gathered the sophists writings on rhetoric</a:t>
            </a:r>
          </a:p>
          <a:p>
            <a:pPr>
              <a:buFont typeface="Arial"/>
              <a:buChar char="•"/>
            </a:pPr>
            <a:endParaRPr lang="en-US" dirty="0" smtClean="0"/>
          </a:p>
          <a:p>
            <a:pPr>
              <a:buFont typeface="Arial"/>
              <a:buChar char="•"/>
            </a:pPr>
            <a:endParaRPr lang="en-US" dirty="0"/>
          </a:p>
          <a:p>
            <a:pPr>
              <a:buFont typeface="Arial"/>
              <a:buChar char="•"/>
            </a:pPr>
            <a:r>
              <a:rPr lang="en-US" dirty="0" smtClean="0"/>
              <a:t>Aristotle wrote </a:t>
            </a:r>
            <a:r>
              <a:rPr lang="en-US" i="1" dirty="0" smtClean="0"/>
              <a:t>Rhetoric</a:t>
            </a:r>
            <a:endParaRPr lang="en-US" dirty="0" smtClean="0"/>
          </a:p>
          <a:p>
            <a:pPr lvl="2">
              <a:buFont typeface="Arial"/>
              <a:buChar char="•"/>
            </a:pPr>
            <a:r>
              <a:rPr lang="en-US" dirty="0" smtClean="0"/>
              <a:t>Defines rhetoric as “The mirror image of dialectic.”</a:t>
            </a:r>
          </a:p>
          <a:p>
            <a:pPr>
              <a:buFont typeface="Arial"/>
              <a:buChar char="•"/>
            </a:pPr>
            <a:endParaRPr lang="en-US" dirty="0"/>
          </a:p>
        </p:txBody>
      </p:sp>
    </p:spTree>
    <p:extLst>
      <p:ext uri="{BB962C8B-B14F-4D97-AF65-F5344CB8AC3E}">
        <p14:creationId xmlns:p14="http://schemas.microsoft.com/office/powerpoint/2010/main" val="524868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Aristotle: Greek Influence</a:t>
            </a:r>
            <a:endParaRPr lang="en-US" dirty="0"/>
          </a:p>
        </p:txBody>
      </p:sp>
      <p:sp>
        <p:nvSpPr>
          <p:cNvPr id="3" name="Content Placeholder 2"/>
          <p:cNvSpPr>
            <a:spLocks noGrp="1"/>
          </p:cNvSpPr>
          <p:nvPr>
            <p:ph idx="1"/>
          </p:nvPr>
        </p:nvSpPr>
        <p:spPr/>
        <p:txBody>
          <a:bodyPr>
            <a:normAutofit fontScale="92500" lnSpcReduction="10000"/>
          </a:bodyPr>
          <a:lstStyle/>
          <a:p>
            <a:pPr>
              <a:buFont typeface="Arial"/>
              <a:buChar char="•"/>
            </a:pPr>
            <a:r>
              <a:rPr lang="en-US" dirty="0" smtClean="0"/>
              <a:t>Sophists:  function of rhetoric is to persuade others.</a:t>
            </a:r>
          </a:p>
          <a:p>
            <a:pPr>
              <a:buFont typeface="Arial"/>
              <a:buChar char="•"/>
            </a:pPr>
            <a:r>
              <a:rPr lang="en-US" dirty="0" smtClean="0"/>
              <a:t>Plato: function of rhetoric is to flatter or mislead</a:t>
            </a:r>
          </a:p>
          <a:p>
            <a:pPr>
              <a:buFont typeface="Arial"/>
              <a:buChar char="•"/>
            </a:pPr>
            <a:r>
              <a:rPr lang="en-US" dirty="0" smtClean="0"/>
              <a:t>GENRAL function:  influence</a:t>
            </a:r>
          </a:p>
          <a:p>
            <a:pPr marL="0" indent="0"/>
            <a:endParaRPr lang="en-US" dirty="0" smtClean="0"/>
          </a:p>
          <a:p>
            <a:pPr>
              <a:buFont typeface="Arial"/>
              <a:buChar char="•"/>
            </a:pPr>
            <a:r>
              <a:rPr lang="en-US" dirty="0" smtClean="0"/>
              <a:t>Verbal—Language</a:t>
            </a:r>
          </a:p>
          <a:p>
            <a:pPr>
              <a:buFont typeface="Arial"/>
              <a:buChar char="•"/>
            </a:pPr>
            <a:r>
              <a:rPr lang="en-US" dirty="0" smtClean="0"/>
              <a:t>Expositional—Argue and Explain</a:t>
            </a:r>
          </a:p>
          <a:p>
            <a:pPr>
              <a:buFont typeface="Arial"/>
              <a:buChar char="•"/>
            </a:pPr>
            <a:r>
              <a:rPr lang="en-US" dirty="0" smtClean="0"/>
              <a:t>Discrete text—Clearly distinct and separate in time and space, surrounded by clear boundaries. Texts that are bounded by time and space</a:t>
            </a:r>
          </a:p>
          <a:p>
            <a:pPr lvl="4">
              <a:buFont typeface="Arial"/>
              <a:buChar char="•"/>
            </a:pPr>
            <a:r>
              <a:rPr lang="en-US" dirty="0" smtClean="0"/>
              <a:t>Text messages </a:t>
            </a:r>
          </a:p>
          <a:p>
            <a:pPr lvl="4">
              <a:buFont typeface="Arial"/>
              <a:buChar char="•"/>
            </a:pPr>
            <a:r>
              <a:rPr lang="en-US" dirty="0" smtClean="0"/>
              <a:t>Speeches </a:t>
            </a:r>
          </a:p>
          <a:p>
            <a:pPr>
              <a:buFont typeface="Arial"/>
              <a:buChar char="•"/>
            </a:pPr>
            <a:r>
              <a:rPr lang="en-US" dirty="0" smtClean="0"/>
              <a:t>Hierarchical text– a structure of relationships is imposed on the process of using signs.</a:t>
            </a:r>
          </a:p>
          <a:p>
            <a:pPr lvl="5">
              <a:buFont typeface="Arial"/>
              <a:buChar char="•"/>
            </a:pPr>
            <a:r>
              <a:rPr lang="en-US" dirty="0" smtClean="0"/>
              <a:t>The person giving the speech is put in a position over another.</a:t>
            </a:r>
          </a:p>
          <a:p>
            <a:pPr lvl="1">
              <a:buFont typeface="Arial"/>
              <a:buChar char="•"/>
            </a:pPr>
            <a:endParaRPr lang="en-US" dirty="0" smtClean="0"/>
          </a:p>
          <a:p>
            <a:pPr>
              <a:buFont typeface="Arial"/>
              <a:buChar char="•"/>
            </a:pPr>
            <a:endParaRPr lang="en-US" dirty="0"/>
          </a:p>
        </p:txBody>
      </p:sp>
    </p:spTree>
    <p:extLst>
      <p:ext uri="{BB962C8B-B14F-4D97-AF65-F5344CB8AC3E}">
        <p14:creationId xmlns:p14="http://schemas.microsoft.com/office/powerpoint/2010/main" val="1248500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kinds of Discourse</a:t>
            </a:r>
            <a:endParaRPr lang="en-US" dirty="0"/>
          </a:p>
        </p:txBody>
      </p:sp>
      <p:sp>
        <p:nvSpPr>
          <p:cNvPr id="3" name="Content Placeholder 2"/>
          <p:cNvSpPr>
            <a:spLocks noGrp="1"/>
          </p:cNvSpPr>
          <p:nvPr>
            <p:ph idx="1"/>
          </p:nvPr>
        </p:nvSpPr>
        <p:spPr/>
        <p:txBody>
          <a:bodyPr/>
          <a:lstStyle/>
          <a:p>
            <a:r>
              <a:rPr lang="en-US" dirty="0" smtClean="0"/>
              <a:t>Forensic—PAST—The just and unjust Accusation and Defense</a:t>
            </a:r>
          </a:p>
          <a:p>
            <a:endParaRPr lang="en-US" dirty="0"/>
          </a:p>
          <a:p>
            <a:r>
              <a:rPr lang="en-US" dirty="0" smtClean="0"/>
              <a:t>Deliberative—FUTURE—The advantages and disadvantages—Persuasion and Dissuasion.</a:t>
            </a:r>
          </a:p>
          <a:p>
            <a:endParaRPr lang="en-US" dirty="0"/>
          </a:p>
          <a:p>
            <a:endParaRPr lang="en-US" dirty="0" smtClean="0"/>
          </a:p>
          <a:p>
            <a:r>
              <a:rPr lang="en-US" dirty="0" smtClean="0"/>
              <a:t>Epideictic—Present—The noble and shameful—Praise and blame</a:t>
            </a:r>
            <a:endParaRPr lang="en-US" dirty="0"/>
          </a:p>
        </p:txBody>
      </p:sp>
    </p:spTree>
    <p:extLst>
      <p:ext uri="{BB962C8B-B14F-4D97-AF65-F5344CB8AC3E}">
        <p14:creationId xmlns:p14="http://schemas.microsoft.com/office/powerpoint/2010/main" val="1179072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Artistic Proofs</a:t>
            </a:r>
            <a:endParaRPr lang="en-US" dirty="0"/>
          </a:p>
        </p:txBody>
      </p:sp>
      <p:sp>
        <p:nvSpPr>
          <p:cNvPr id="3" name="Content Placeholder 2"/>
          <p:cNvSpPr>
            <a:spLocks noGrp="1"/>
          </p:cNvSpPr>
          <p:nvPr>
            <p:ph idx="1"/>
          </p:nvPr>
        </p:nvSpPr>
        <p:spPr/>
        <p:txBody>
          <a:bodyPr/>
          <a:lstStyle/>
          <a:p>
            <a:r>
              <a:rPr lang="en-US" dirty="0" smtClean="0"/>
              <a:t>Ethos—Speaker’s good character</a:t>
            </a:r>
          </a:p>
          <a:p>
            <a:endParaRPr lang="en-US" dirty="0"/>
          </a:p>
          <a:p>
            <a:endParaRPr lang="en-US" dirty="0" smtClean="0"/>
          </a:p>
          <a:p>
            <a:r>
              <a:rPr lang="en-US" dirty="0" smtClean="0"/>
              <a:t>Pathos—Emotions</a:t>
            </a:r>
          </a:p>
          <a:p>
            <a:endParaRPr lang="en-US" dirty="0"/>
          </a:p>
          <a:p>
            <a:endParaRPr lang="en-US" dirty="0" smtClean="0"/>
          </a:p>
          <a:p>
            <a:r>
              <a:rPr lang="en-US" dirty="0" smtClean="0"/>
              <a:t>Logos—The Argument as they appear to prove or disprove the speaker’s conclusions.</a:t>
            </a:r>
            <a:endParaRPr lang="en-US" dirty="0"/>
          </a:p>
        </p:txBody>
      </p:sp>
    </p:spTree>
    <p:extLst>
      <p:ext uri="{BB962C8B-B14F-4D97-AF65-F5344CB8AC3E}">
        <p14:creationId xmlns:p14="http://schemas.microsoft.com/office/powerpoint/2010/main" val="35876680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Rhetorical Situation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Lloyd </a:t>
            </a:r>
            <a:r>
              <a:rPr lang="en-US" dirty="0" err="1" smtClean="0"/>
              <a:t>Bitzer</a:t>
            </a:r>
            <a:r>
              <a:rPr lang="en-US" dirty="0" smtClean="0"/>
              <a:t> (1968):</a:t>
            </a:r>
          </a:p>
          <a:p>
            <a:pPr>
              <a:buFont typeface="Arial"/>
              <a:buChar char="•"/>
            </a:pPr>
            <a:r>
              <a:rPr lang="en-US" dirty="0" err="1"/>
              <a:t>Exigence</a:t>
            </a:r>
            <a:r>
              <a:rPr lang="en-US" dirty="0"/>
              <a:t>—An imperfection marked by urgency; it is a </a:t>
            </a:r>
            <a:r>
              <a:rPr lang="en-US" dirty="0" smtClean="0"/>
              <a:t>defect, an obstacle, something waiting to be done, a thing which is other than it should be.    </a:t>
            </a:r>
          </a:p>
          <a:p>
            <a:pPr>
              <a:buFont typeface="Arial"/>
              <a:buChar char="•"/>
            </a:pPr>
            <a:r>
              <a:rPr lang="en-US" dirty="0" smtClean="0"/>
              <a:t>Audience—Audience consists only of those persons who are capable of being influenced by discourse and of being mediators of change.  </a:t>
            </a:r>
          </a:p>
          <a:p>
            <a:pPr>
              <a:buFont typeface="Arial"/>
              <a:buChar char="•"/>
            </a:pPr>
            <a:r>
              <a:rPr lang="en-US" dirty="0" smtClean="0"/>
              <a:t>Constraints—made up of persons, events objects and relations which are parts of the situation because they have the power to constrain decision and action needed to modify the </a:t>
            </a:r>
            <a:r>
              <a:rPr lang="en-US" dirty="0" err="1" smtClean="0"/>
              <a:t>exigence</a:t>
            </a:r>
            <a:r>
              <a:rPr lang="en-US" dirty="0" smtClean="0"/>
              <a:t>.          </a:t>
            </a:r>
            <a:endParaRPr lang="en-US" dirty="0"/>
          </a:p>
          <a:p>
            <a:endParaRPr lang="en-US" dirty="0" smtClean="0"/>
          </a:p>
          <a:p>
            <a:r>
              <a:rPr lang="en-US" dirty="0" smtClean="0"/>
              <a:t>Rhetorical discourse comes into existence as a response to a situation.</a:t>
            </a:r>
            <a:endParaRPr lang="en-US" dirty="0"/>
          </a:p>
          <a:p>
            <a:endParaRPr lang="en-US" dirty="0" smtClean="0"/>
          </a:p>
          <a:p>
            <a:pPr>
              <a:buFont typeface="Arial"/>
              <a:buChar char="•"/>
            </a:pPr>
            <a:r>
              <a:rPr lang="en-US" dirty="0" smtClean="0"/>
              <a:t>Context                      </a:t>
            </a:r>
          </a:p>
          <a:p>
            <a:pPr>
              <a:buFont typeface="Arial"/>
              <a:buChar char="•"/>
            </a:pPr>
            <a:r>
              <a:rPr lang="en-US" dirty="0" err="1" smtClean="0"/>
              <a:t>Exigence</a:t>
            </a:r>
            <a:endParaRPr lang="en-US" dirty="0" smtClean="0"/>
          </a:p>
          <a:p>
            <a:pPr>
              <a:buFont typeface="Arial"/>
              <a:buChar char="•"/>
            </a:pPr>
            <a:r>
              <a:rPr lang="en-US" dirty="0" smtClean="0"/>
              <a:t>Audience    </a:t>
            </a:r>
          </a:p>
          <a:p>
            <a:pPr>
              <a:buFont typeface="Arial"/>
              <a:buChar char="•"/>
            </a:pPr>
            <a:endParaRPr lang="en-US" dirty="0"/>
          </a:p>
          <a:p>
            <a:endParaRPr lang="en-US" dirty="0" smtClean="0"/>
          </a:p>
          <a:p>
            <a:endParaRPr lang="en-US" dirty="0"/>
          </a:p>
        </p:txBody>
      </p:sp>
    </p:spTree>
    <p:extLst>
      <p:ext uri="{BB962C8B-B14F-4D97-AF65-F5344CB8AC3E}">
        <p14:creationId xmlns:p14="http://schemas.microsoft.com/office/powerpoint/2010/main" val="151105753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Enthymeme</a:t>
            </a:r>
            <a:endParaRPr lang="en-US" dirty="0"/>
          </a:p>
        </p:txBody>
      </p:sp>
      <p:sp>
        <p:nvSpPr>
          <p:cNvPr id="3" name="Content Placeholder 2"/>
          <p:cNvSpPr>
            <a:spLocks noGrp="1"/>
          </p:cNvSpPr>
          <p:nvPr>
            <p:ph idx="1"/>
          </p:nvPr>
        </p:nvSpPr>
        <p:spPr/>
        <p:txBody>
          <a:bodyPr/>
          <a:lstStyle/>
          <a:p>
            <a:pPr>
              <a:buFont typeface="Arial"/>
              <a:buChar char="•"/>
            </a:pPr>
            <a:r>
              <a:rPr lang="en-US" dirty="0" smtClean="0"/>
              <a:t>Aristotle believed enthymemes are the very body and substance of </a:t>
            </a:r>
            <a:r>
              <a:rPr lang="en-US" dirty="0" err="1" smtClean="0"/>
              <a:t>perusaion</a:t>
            </a:r>
            <a:endParaRPr lang="en-US" dirty="0" smtClean="0"/>
          </a:p>
          <a:p>
            <a:pPr>
              <a:buFont typeface="Arial"/>
              <a:buChar char="•"/>
            </a:pPr>
            <a:endParaRPr lang="en-US" dirty="0"/>
          </a:p>
          <a:p>
            <a:pPr>
              <a:buFont typeface="Arial"/>
              <a:buChar char="•"/>
            </a:pPr>
            <a:endParaRPr lang="en-US" dirty="0" smtClean="0"/>
          </a:p>
          <a:p>
            <a:pPr>
              <a:buFont typeface="Arial"/>
              <a:buChar char="•"/>
            </a:pPr>
            <a:r>
              <a:rPr lang="en-US" dirty="0" smtClean="0"/>
              <a:t>A logic sandwich that slaps a commonplace—a belief, value or </a:t>
            </a:r>
            <a:r>
              <a:rPr lang="en-US" dirty="0" err="1" smtClean="0"/>
              <a:t>atttitude</a:t>
            </a:r>
            <a:r>
              <a:rPr lang="en-US" dirty="0" smtClean="0"/>
              <a:t>—and conclusion together. Enthymeme uses a common place—”something in the audience’s mind” –to support a choice.</a:t>
            </a:r>
            <a:endParaRPr lang="en-US" dirty="0"/>
          </a:p>
        </p:txBody>
      </p:sp>
    </p:spTree>
    <p:extLst>
      <p:ext uri="{BB962C8B-B14F-4D97-AF65-F5344CB8AC3E}">
        <p14:creationId xmlns:p14="http://schemas.microsoft.com/office/powerpoint/2010/main" val="41910434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Syllogism—Basic Layout</a:t>
            </a:r>
            <a:endParaRPr lang="en-US" dirty="0"/>
          </a:p>
        </p:txBody>
      </p:sp>
      <p:sp>
        <p:nvSpPr>
          <p:cNvPr id="3" name="Content Placeholder 2"/>
          <p:cNvSpPr>
            <a:spLocks noGrp="1"/>
          </p:cNvSpPr>
          <p:nvPr>
            <p:ph idx="1"/>
          </p:nvPr>
        </p:nvSpPr>
        <p:spPr/>
        <p:txBody>
          <a:bodyPr/>
          <a:lstStyle/>
          <a:p>
            <a:r>
              <a:rPr lang="en-US" dirty="0" smtClean="0"/>
              <a:t>First there’s a Major Premise:</a:t>
            </a:r>
            <a:endParaRPr lang="en-US" dirty="0"/>
          </a:p>
          <a:p>
            <a:r>
              <a:rPr lang="en-US" dirty="0" smtClean="0"/>
              <a:t>                        </a:t>
            </a:r>
            <a:r>
              <a:rPr lang="en-US" dirty="0" err="1" smtClean="0"/>
              <a:t>Eg</a:t>
            </a:r>
            <a:r>
              <a:rPr lang="en-US" dirty="0" smtClean="0"/>
              <a:t>. All men are mortal</a:t>
            </a:r>
          </a:p>
          <a:p>
            <a:endParaRPr lang="en-US" dirty="0"/>
          </a:p>
          <a:p>
            <a:r>
              <a:rPr lang="en-US" dirty="0" smtClean="0"/>
              <a:t>Next is a Minor Premise:</a:t>
            </a:r>
            <a:endParaRPr lang="en-US" dirty="0"/>
          </a:p>
          <a:p>
            <a:r>
              <a:rPr lang="en-US" dirty="0" smtClean="0"/>
              <a:t>                        </a:t>
            </a:r>
            <a:r>
              <a:rPr lang="en-US" dirty="0" err="1" smtClean="0"/>
              <a:t>Eg</a:t>
            </a:r>
            <a:r>
              <a:rPr lang="en-US" dirty="0" smtClean="0"/>
              <a:t>. Socrates is a man</a:t>
            </a:r>
            <a:endParaRPr lang="en-US" dirty="0"/>
          </a:p>
          <a:p>
            <a:endParaRPr lang="en-US" dirty="0" smtClean="0"/>
          </a:p>
          <a:p>
            <a:r>
              <a:rPr lang="en-US" dirty="0" smtClean="0"/>
              <a:t>Finally, a logical conclusion (from premises):</a:t>
            </a:r>
          </a:p>
          <a:p>
            <a:r>
              <a:rPr lang="en-US" dirty="0" smtClean="0"/>
              <a:t>                          </a:t>
            </a:r>
            <a:r>
              <a:rPr lang="en-US" dirty="0" err="1" smtClean="0"/>
              <a:t>Eg</a:t>
            </a:r>
            <a:r>
              <a:rPr lang="en-US" dirty="0" smtClean="0"/>
              <a:t>.  Socrates is mortal.</a:t>
            </a:r>
            <a:endParaRPr lang="en-US" dirty="0"/>
          </a:p>
        </p:txBody>
      </p:sp>
    </p:spTree>
    <p:extLst>
      <p:ext uri="{BB962C8B-B14F-4D97-AF65-F5344CB8AC3E}">
        <p14:creationId xmlns:p14="http://schemas.microsoft.com/office/powerpoint/2010/main" val="5372429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normAutofit fontScale="92500" lnSpcReduction="20000"/>
          </a:bodyPr>
          <a:lstStyle/>
          <a:p>
            <a:endParaRPr lang="en-US" dirty="0" smtClean="0"/>
          </a:p>
          <a:p>
            <a:r>
              <a:rPr lang="en-US" dirty="0" smtClean="0"/>
              <a:t>Major Premise:  Bad Children get spankings.</a:t>
            </a:r>
          </a:p>
          <a:p>
            <a:r>
              <a:rPr lang="en-US" dirty="0" smtClean="0"/>
              <a:t>Minor Premise:  You’ve been bad.</a:t>
            </a:r>
          </a:p>
          <a:p>
            <a:r>
              <a:rPr lang="en-US" dirty="0" smtClean="0"/>
              <a:t>Conclusion:  You’re going to get a spanking.</a:t>
            </a:r>
          </a:p>
          <a:p>
            <a:endParaRPr lang="en-US" dirty="0"/>
          </a:p>
          <a:p>
            <a:endParaRPr lang="en-US" dirty="0" smtClean="0"/>
          </a:p>
          <a:p>
            <a:r>
              <a:rPr lang="en-US" dirty="0" smtClean="0"/>
              <a:t>To make this an Enthymeme and eliminate a premise:</a:t>
            </a:r>
          </a:p>
          <a:p>
            <a:r>
              <a:rPr lang="en-US" strike="sngStrike" dirty="0" smtClean="0"/>
              <a:t>Bad children get spankings</a:t>
            </a:r>
          </a:p>
          <a:p>
            <a:r>
              <a:rPr lang="en-US" dirty="0" smtClean="0"/>
              <a:t>You’ve been bad.</a:t>
            </a:r>
          </a:p>
          <a:p>
            <a:r>
              <a:rPr lang="en-US" dirty="0" smtClean="0"/>
              <a:t>You’re going to get a spanking.</a:t>
            </a:r>
          </a:p>
          <a:p>
            <a:endParaRPr lang="en-US" dirty="0"/>
          </a:p>
          <a:p>
            <a:r>
              <a:rPr lang="en-US" dirty="0" smtClean="0"/>
              <a:t>Final Product: You’ve been bad, so you’re going to get a spanking.</a:t>
            </a:r>
            <a:endParaRPr lang="en-US" dirty="0"/>
          </a:p>
        </p:txBody>
      </p:sp>
    </p:spTree>
    <p:extLst>
      <p:ext uri="{BB962C8B-B14F-4D97-AF65-F5344CB8AC3E}">
        <p14:creationId xmlns:p14="http://schemas.microsoft.com/office/powerpoint/2010/main" val="10503093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Enthymeme’s</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Some Enthymemes are simple, while others are complex.</a:t>
            </a:r>
          </a:p>
          <a:p>
            <a:endParaRPr lang="en-US" dirty="0"/>
          </a:p>
          <a:p>
            <a:r>
              <a:rPr lang="en-US" dirty="0" smtClean="0"/>
              <a:t>Sometimes the Major Premise is eliminated, while other times it’s the Minor Premise.</a:t>
            </a:r>
          </a:p>
          <a:p>
            <a:endParaRPr lang="en-US" dirty="0"/>
          </a:p>
          <a:p>
            <a:r>
              <a:rPr lang="en-US" dirty="0" smtClean="0"/>
              <a:t>Likewise, and somewhat debated, the Conclusion is “held in the mind.”</a:t>
            </a:r>
          </a:p>
          <a:p>
            <a:endParaRPr lang="en-US" dirty="0"/>
          </a:p>
          <a:p>
            <a:pPr>
              <a:buFont typeface="Arial"/>
              <a:buChar char="•"/>
            </a:pPr>
            <a:r>
              <a:rPr lang="en-US" dirty="0" smtClean="0"/>
              <a:t>Enthymemes work because the rhetoric and audience share something in common. Usually this is knowledge. This knowledge can be found in:</a:t>
            </a:r>
          </a:p>
          <a:p>
            <a:pPr marL="1524762" lvl="7" indent="-285750">
              <a:buFont typeface="Arial"/>
              <a:buChar char="•"/>
            </a:pPr>
            <a:r>
              <a:rPr lang="en-US" dirty="0" smtClean="0"/>
              <a:t>Universal principles (Newtonian Physics)</a:t>
            </a:r>
          </a:p>
          <a:p>
            <a:pPr marL="1524762" lvl="7" indent="-285750">
              <a:buFont typeface="Arial"/>
              <a:buChar char="•"/>
            </a:pPr>
            <a:r>
              <a:rPr lang="en-US" dirty="0" smtClean="0"/>
              <a:t>Common Values (illegal acts)</a:t>
            </a:r>
          </a:p>
          <a:p>
            <a:pPr marL="1524762" lvl="7" indent="-285750">
              <a:buFont typeface="Arial"/>
              <a:buChar char="•"/>
            </a:pPr>
            <a:r>
              <a:rPr lang="en-US" dirty="0" smtClean="0"/>
              <a:t>Niche specific (html coding)</a:t>
            </a:r>
          </a:p>
          <a:p>
            <a:pPr marL="1524762" lvl="7" indent="-285750">
              <a:buFont typeface="Arial"/>
              <a:buChar char="•"/>
            </a:pPr>
            <a:r>
              <a:rPr lang="en-US" dirty="0" smtClean="0"/>
              <a:t>Common sense (don’t touch fire—it’s hot)</a:t>
            </a:r>
            <a:endParaRPr lang="en-US" dirty="0"/>
          </a:p>
        </p:txBody>
      </p:sp>
    </p:spTree>
    <p:extLst>
      <p:ext uri="{BB962C8B-B14F-4D97-AF65-F5344CB8AC3E}">
        <p14:creationId xmlns:p14="http://schemas.microsoft.com/office/powerpoint/2010/main" val="3671074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Lesson</a:t>
            </a:r>
            <a:endParaRPr lang="en-US" dirty="0"/>
          </a:p>
        </p:txBody>
      </p:sp>
      <p:sp>
        <p:nvSpPr>
          <p:cNvPr id="3" name="Content Placeholder 2"/>
          <p:cNvSpPr>
            <a:spLocks noGrp="1"/>
          </p:cNvSpPr>
          <p:nvPr>
            <p:ph idx="1"/>
          </p:nvPr>
        </p:nvSpPr>
        <p:spPr/>
        <p:txBody>
          <a:bodyPr/>
          <a:lstStyle/>
          <a:p>
            <a:pPr algn="ctr"/>
            <a:endParaRPr lang="en-US" dirty="0" smtClean="0"/>
          </a:p>
          <a:p>
            <a:pPr algn="ctr"/>
            <a:endParaRPr lang="en-US" dirty="0"/>
          </a:p>
          <a:p>
            <a:pPr algn="ctr"/>
            <a:endParaRPr lang="en-US" dirty="0" smtClean="0"/>
          </a:p>
          <a:p>
            <a:pPr algn="ctr"/>
            <a:endParaRPr lang="en-US" dirty="0"/>
          </a:p>
          <a:p>
            <a:pPr algn="ctr"/>
            <a:r>
              <a:rPr lang="en-US" sz="2800" dirty="0" smtClean="0"/>
              <a:t>EVERYTHING IS RHETORIC</a:t>
            </a:r>
            <a:endParaRPr lang="en-US" sz="2800" dirty="0"/>
          </a:p>
        </p:txBody>
      </p:sp>
    </p:spTree>
    <p:extLst>
      <p:ext uri="{BB962C8B-B14F-4D97-AF65-F5344CB8AC3E}">
        <p14:creationId xmlns:p14="http://schemas.microsoft.com/office/powerpoint/2010/main" val="15397409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wwiip252.jpg"/>
          <p:cNvPicPr>
            <a:picLocks noGrp="1" noChangeAspect="1"/>
          </p:cNvPicPr>
          <p:nvPr>
            <p:ph idx="1"/>
          </p:nvPr>
        </p:nvPicPr>
        <p:blipFill>
          <a:blip r:embed="rId2">
            <a:extLst>
              <a:ext uri="{28A0092B-C50C-407E-A947-70E740481C1C}">
                <a14:useLocalDpi xmlns:a14="http://schemas.microsoft.com/office/drawing/2010/main" val="0"/>
              </a:ext>
            </a:extLst>
          </a:blip>
          <a:srcRect l="-114635" r="-114635"/>
          <a:stretch>
            <a:fillRect/>
          </a:stretch>
        </p:blipFill>
        <p:spPr>
          <a:xfrm>
            <a:off x="1406116" y="365760"/>
            <a:ext cx="10691566" cy="5315692"/>
          </a:xfrm>
        </p:spPr>
      </p:pic>
      <p:sp>
        <p:nvSpPr>
          <p:cNvPr id="5" name="TextBox 4"/>
          <p:cNvSpPr txBox="1"/>
          <p:nvPr/>
        </p:nvSpPr>
        <p:spPr>
          <a:xfrm>
            <a:off x="385548" y="1428868"/>
            <a:ext cx="4309062" cy="1200329"/>
          </a:xfrm>
          <a:prstGeom prst="rect">
            <a:avLst/>
          </a:prstGeom>
          <a:noFill/>
        </p:spPr>
        <p:txBody>
          <a:bodyPr wrap="square" rtlCol="0">
            <a:spAutoFit/>
          </a:bodyPr>
          <a:lstStyle/>
          <a:p>
            <a:r>
              <a:rPr lang="en-US" dirty="0" smtClean="0"/>
              <a:t>Premise:  Good Work Sister</a:t>
            </a:r>
          </a:p>
          <a:p>
            <a:endParaRPr lang="en-US" dirty="0"/>
          </a:p>
          <a:p>
            <a:r>
              <a:rPr lang="en-US" dirty="0" smtClean="0"/>
              <a:t>Conclusion: We never figured you could do a Man-size job.</a:t>
            </a:r>
          </a:p>
        </p:txBody>
      </p:sp>
    </p:spTree>
    <p:extLst>
      <p:ext uri="{BB962C8B-B14F-4D97-AF65-F5344CB8AC3E}">
        <p14:creationId xmlns:p14="http://schemas.microsoft.com/office/powerpoint/2010/main" val="13812361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descr="a96870_conscience.jpg"/>
          <p:cNvPicPr>
            <a:picLocks noGrp="1" noChangeAspect="1"/>
          </p:cNvPicPr>
          <p:nvPr>
            <p:ph idx="1"/>
          </p:nvPr>
        </p:nvPicPr>
        <p:blipFill rotWithShape="1">
          <a:blip r:embed="rId2">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42680" r="-47608" b="802"/>
          <a:stretch/>
        </p:blipFill>
        <p:spPr>
          <a:xfrm>
            <a:off x="822325" y="1100138"/>
            <a:ext cx="8067951" cy="4207086"/>
          </a:xfrm>
        </p:spPr>
      </p:pic>
    </p:spTree>
    <p:extLst>
      <p:ext uri="{BB962C8B-B14F-4D97-AF65-F5344CB8AC3E}">
        <p14:creationId xmlns:p14="http://schemas.microsoft.com/office/powerpoint/2010/main" val="76908421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a96870_alone.jpg"/>
          <p:cNvPicPr>
            <a:picLocks noGrp="1" noChangeAspect="1"/>
          </p:cNvPicPr>
          <p:nvPr>
            <p:ph idx="1"/>
          </p:nvPr>
        </p:nvPicPr>
        <p:blipFill rotWithShape="1">
          <a:blip r:embed="rId2">
            <a:extLst>
              <a:ext uri="{28A0092B-C50C-407E-A947-70E740481C1C}">
                <a14:useLocalDpi xmlns:a14="http://schemas.microsoft.com/office/drawing/2010/main" val="0"/>
              </a:ext>
            </a:extLst>
          </a:blip>
          <a:srcRect l="-16726" r="-16726"/>
          <a:stretch/>
        </p:blipFill>
        <p:spPr>
          <a:xfrm>
            <a:off x="1496832" y="263697"/>
            <a:ext cx="5844165" cy="6166209"/>
          </a:xfrm>
        </p:spPr>
      </p:pic>
    </p:spTree>
    <p:extLst>
      <p:ext uri="{BB962C8B-B14F-4D97-AF65-F5344CB8AC3E}">
        <p14:creationId xmlns:p14="http://schemas.microsoft.com/office/powerpoint/2010/main" val="3710803237"/>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Neo-Aristotelian Criticism</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Situation—</a:t>
            </a:r>
          </a:p>
          <a:p>
            <a:r>
              <a:rPr lang="en-US" dirty="0" smtClean="0"/>
              <a:t>		Context, </a:t>
            </a:r>
            <a:r>
              <a:rPr lang="en-US" dirty="0" err="1" smtClean="0"/>
              <a:t>Exigence</a:t>
            </a:r>
            <a:r>
              <a:rPr lang="en-US" dirty="0" smtClean="0"/>
              <a:t>, Audience</a:t>
            </a:r>
          </a:p>
          <a:p>
            <a:endParaRPr lang="en-US" dirty="0"/>
          </a:p>
          <a:p>
            <a:r>
              <a:rPr lang="en-US" dirty="0" smtClean="0"/>
              <a:t>The Speaker—</a:t>
            </a:r>
          </a:p>
          <a:p>
            <a:r>
              <a:rPr lang="en-US" dirty="0"/>
              <a:t>	</a:t>
            </a:r>
            <a:r>
              <a:rPr lang="en-US" dirty="0" smtClean="0"/>
              <a:t>	  Background and Intentions</a:t>
            </a:r>
          </a:p>
          <a:p>
            <a:r>
              <a:rPr lang="en-US" dirty="0" smtClean="0"/>
              <a:t>The Speech—</a:t>
            </a:r>
          </a:p>
          <a:p>
            <a:r>
              <a:rPr lang="en-US" dirty="0"/>
              <a:t> </a:t>
            </a:r>
            <a:r>
              <a:rPr lang="en-US" dirty="0" smtClean="0"/>
              <a:t>                   Invention (Logos, ethos, pathos)</a:t>
            </a:r>
          </a:p>
          <a:p>
            <a:r>
              <a:rPr lang="en-US" dirty="0"/>
              <a:t> </a:t>
            </a:r>
            <a:r>
              <a:rPr lang="en-US" dirty="0" smtClean="0"/>
              <a:t>                   Arrangement</a:t>
            </a:r>
          </a:p>
          <a:p>
            <a:r>
              <a:rPr lang="en-US" dirty="0"/>
              <a:t> </a:t>
            </a:r>
            <a:r>
              <a:rPr lang="en-US" dirty="0" smtClean="0"/>
              <a:t>                   Style</a:t>
            </a:r>
          </a:p>
          <a:p>
            <a:r>
              <a:rPr lang="en-US" dirty="0"/>
              <a:t>	</a:t>
            </a:r>
            <a:r>
              <a:rPr lang="en-US" dirty="0" smtClean="0"/>
              <a:t>             Delivery</a:t>
            </a:r>
          </a:p>
          <a:p>
            <a:r>
              <a:rPr lang="en-US" dirty="0"/>
              <a:t> </a:t>
            </a:r>
            <a:r>
              <a:rPr lang="en-US" dirty="0" smtClean="0"/>
              <a:t>                   Memory</a:t>
            </a:r>
          </a:p>
          <a:p>
            <a:r>
              <a:rPr lang="en-US" dirty="0" smtClean="0"/>
              <a:t>Evaluation– </a:t>
            </a:r>
          </a:p>
          <a:p>
            <a:r>
              <a:rPr lang="en-US" dirty="0"/>
              <a:t> </a:t>
            </a:r>
            <a:r>
              <a:rPr lang="en-US" dirty="0" smtClean="0"/>
              <a:t>                    Effects and effectiveness</a:t>
            </a:r>
          </a:p>
          <a:p>
            <a:r>
              <a:rPr lang="en-US" dirty="0"/>
              <a:t> </a:t>
            </a:r>
            <a:r>
              <a:rPr lang="en-US" dirty="0" smtClean="0"/>
              <a:t>                    Ethical Assessment</a:t>
            </a:r>
            <a:endParaRPr lang="en-US" dirty="0"/>
          </a:p>
        </p:txBody>
      </p:sp>
    </p:spTree>
    <p:extLst>
      <p:ext uri="{BB962C8B-B14F-4D97-AF65-F5344CB8AC3E}">
        <p14:creationId xmlns:p14="http://schemas.microsoft.com/office/powerpoint/2010/main" val="4151499566"/>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p:txBody>
      </p:sp>
      <p:pic>
        <p:nvPicPr>
          <p:cNvPr id="5" name="Picture 4"/>
          <p:cNvPicPr>
            <a:picLocks noChangeAspect="1"/>
          </p:cNvPicPr>
          <p:nvPr/>
        </p:nvPicPr>
        <p:blipFill>
          <a:blip r:embed="rId2"/>
          <a:stretch>
            <a:fillRect/>
          </a:stretch>
        </p:blipFill>
        <p:spPr>
          <a:xfrm>
            <a:off x="90717" y="1190722"/>
            <a:ext cx="8958327" cy="2324747"/>
          </a:xfrm>
          <a:prstGeom prst="rect">
            <a:avLst/>
          </a:prstGeom>
        </p:spPr>
      </p:pic>
    </p:spTree>
    <p:extLst>
      <p:ext uri="{BB962C8B-B14F-4D97-AF65-F5344CB8AC3E}">
        <p14:creationId xmlns:p14="http://schemas.microsoft.com/office/powerpoint/2010/main" val="146355169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Changes in 21</a:t>
            </a:r>
            <a:r>
              <a:rPr lang="en-US" baseline="30000" dirty="0" smtClean="0"/>
              <a:t>st</a:t>
            </a:r>
            <a:r>
              <a:rPr lang="en-US" dirty="0" smtClean="0"/>
              <a:t> Century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Population</a:t>
            </a:r>
          </a:p>
          <a:p>
            <a:r>
              <a:rPr lang="en-US" dirty="0" smtClean="0"/>
              <a:t>Pluralism: Aware of many perspectives, philosophies , points of view</a:t>
            </a:r>
            <a:r>
              <a:rPr lang="en-US" smtClean="0"/>
              <a:t>, codes </a:t>
            </a:r>
            <a:r>
              <a:rPr lang="en-US" dirty="0" smtClean="0"/>
              <a:t>of ethics etc. </a:t>
            </a:r>
          </a:p>
          <a:p>
            <a:r>
              <a:rPr lang="en-US" dirty="0" smtClean="0"/>
              <a:t>Technology:</a:t>
            </a:r>
          </a:p>
          <a:p>
            <a:pPr lvl="4">
              <a:buFont typeface="Arial"/>
              <a:buChar char="•"/>
            </a:pPr>
            <a:r>
              <a:rPr lang="en-US" dirty="0" smtClean="0"/>
              <a:t>1481 A hand written letter reporting on the death of a Turkish Sultan took 2 years to reach England.</a:t>
            </a:r>
          </a:p>
          <a:p>
            <a:pPr lvl="4">
              <a:buFont typeface="Arial"/>
              <a:buChar char="•"/>
            </a:pPr>
            <a:r>
              <a:rPr lang="en-US" dirty="0" smtClean="0"/>
              <a:t>1702—Unofficial news of King William’s Death in England reached his subjects in North America after 2 months and 9 days.</a:t>
            </a:r>
          </a:p>
          <a:p>
            <a:pPr lvl="4">
              <a:buFont typeface="Arial"/>
              <a:buChar char="•"/>
            </a:pPr>
            <a:r>
              <a:rPr lang="en-US" dirty="0" smtClean="0"/>
              <a:t>1800 News of George Washington’s Death in Virginia appeared THREE weeks later in Western Spy in Cincinnati</a:t>
            </a:r>
          </a:p>
          <a:p>
            <a:pPr lvl="4">
              <a:buFont typeface="Arial"/>
              <a:buChar char="•"/>
            </a:pPr>
            <a:r>
              <a:rPr lang="en-US" dirty="0" smtClean="0"/>
              <a:t>1855 A telegraph operator sent news of the Whig presidential ticket from Annapolis Junction to Washington on the world’s first telegraph line almost INSTANTLY</a:t>
            </a:r>
          </a:p>
          <a:p>
            <a:pPr lvl="4">
              <a:buFont typeface="Arial"/>
              <a:buChar char="•"/>
            </a:pPr>
            <a:r>
              <a:rPr lang="en-US" dirty="0" smtClean="0"/>
              <a:t>1963—68% of Americans learned of JFK’s assignation within a half hour of the attack.</a:t>
            </a:r>
            <a:endParaRPr lang="en-US" dirty="0"/>
          </a:p>
        </p:txBody>
      </p:sp>
    </p:spTree>
    <p:extLst>
      <p:ext uri="{BB962C8B-B14F-4D97-AF65-F5344CB8AC3E}">
        <p14:creationId xmlns:p14="http://schemas.microsoft.com/office/powerpoint/2010/main" val="1704360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Beginnings</a:t>
            </a:r>
            <a:endParaRPr lang="en-US" dirty="0"/>
          </a:p>
        </p:txBody>
      </p:sp>
      <p:sp>
        <p:nvSpPr>
          <p:cNvPr id="3" name="Content Placeholder 2"/>
          <p:cNvSpPr>
            <a:spLocks noGrp="1"/>
          </p:cNvSpPr>
          <p:nvPr>
            <p:ph idx="1"/>
          </p:nvPr>
        </p:nvSpPr>
        <p:spPr/>
        <p:txBody>
          <a:bodyPr>
            <a:normAutofit/>
          </a:bodyPr>
          <a:lstStyle/>
          <a:p>
            <a:pPr>
              <a:buFont typeface="Arial"/>
              <a:buChar char="•"/>
            </a:pPr>
            <a:r>
              <a:rPr lang="en-US" dirty="0" smtClean="0"/>
              <a:t>The transformation of institutions of government into democratic forms created the need for expertise in speaking and writing.</a:t>
            </a:r>
          </a:p>
          <a:p>
            <a:pPr>
              <a:buFont typeface="Arial"/>
              <a:buChar char="•"/>
            </a:pPr>
            <a:endParaRPr lang="en-US" dirty="0"/>
          </a:p>
          <a:p>
            <a:pPr>
              <a:buFont typeface="Arial"/>
              <a:buChar char="•"/>
            </a:pPr>
            <a:r>
              <a:rPr lang="en-US" dirty="0" smtClean="0"/>
              <a:t>Prior to the 8</a:t>
            </a:r>
            <a:r>
              <a:rPr lang="en-US" baseline="30000" dirty="0" smtClean="0"/>
              <a:t>th</a:t>
            </a:r>
            <a:r>
              <a:rPr lang="en-US" dirty="0" smtClean="0"/>
              <a:t> century BC. Ancient Greece was an oral culture.</a:t>
            </a:r>
          </a:p>
          <a:p>
            <a:pPr>
              <a:buFont typeface="Arial"/>
              <a:buChar char="•"/>
            </a:pPr>
            <a:endParaRPr lang="en-US" dirty="0"/>
          </a:p>
          <a:p>
            <a:pPr>
              <a:buFont typeface="Arial"/>
              <a:buChar char="•"/>
            </a:pPr>
            <a:r>
              <a:rPr lang="en-US" dirty="0" smtClean="0"/>
              <a:t>In the 5</a:t>
            </a:r>
            <a:r>
              <a:rPr lang="en-US" baseline="30000" dirty="0" smtClean="0"/>
              <a:t>th</a:t>
            </a:r>
            <a:r>
              <a:rPr lang="en-US" dirty="0" smtClean="0"/>
              <a:t> century Athens evolved into an oral AND literate culture</a:t>
            </a:r>
          </a:p>
          <a:p>
            <a:pPr>
              <a:buFont typeface="Arial"/>
              <a:buChar char="•"/>
            </a:pPr>
            <a:r>
              <a:rPr lang="en-US" dirty="0" smtClean="0"/>
              <a:t>Speaking and writing lessons became accessible to ordinary citizens</a:t>
            </a:r>
          </a:p>
          <a:p>
            <a:pPr>
              <a:buFont typeface="Arial"/>
              <a:buChar char="•"/>
            </a:pPr>
            <a:r>
              <a:rPr lang="en-US" dirty="0" smtClean="0"/>
              <a:t>The two parallel developments : Democracy AND Literacy created the need for a more artful and strategic theory of communication:  THE ART OF RHETORIC</a:t>
            </a:r>
          </a:p>
          <a:p>
            <a:pPr>
              <a:buFont typeface="Arial"/>
              <a:buChar char="•"/>
            </a:pPr>
            <a:endParaRPr lang="en-US" dirty="0"/>
          </a:p>
        </p:txBody>
      </p:sp>
    </p:spTree>
    <p:extLst>
      <p:ext uri="{BB962C8B-B14F-4D97-AF65-F5344CB8AC3E}">
        <p14:creationId xmlns:p14="http://schemas.microsoft.com/office/powerpoint/2010/main" val="2043782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Democracy Entails</a:t>
            </a:r>
            <a:endParaRPr lang="en-US" dirty="0"/>
          </a:p>
        </p:txBody>
      </p:sp>
      <p:sp>
        <p:nvSpPr>
          <p:cNvPr id="3" name="Content Placeholder 2"/>
          <p:cNvSpPr>
            <a:spLocks noGrp="1"/>
          </p:cNvSpPr>
          <p:nvPr>
            <p:ph idx="1"/>
          </p:nvPr>
        </p:nvSpPr>
        <p:spPr/>
        <p:txBody>
          <a:bodyPr/>
          <a:lstStyle/>
          <a:p>
            <a:pPr>
              <a:buFont typeface="Arial"/>
              <a:buChar char="•"/>
            </a:pPr>
            <a:r>
              <a:rPr lang="en-US" dirty="0" smtClean="0"/>
              <a:t>People govern themselves</a:t>
            </a:r>
          </a:p>
          <a:p>
            <a:pPr>
              <a:buFont typeface="Arial"/>
              <a:buChar char="•"/>
            </a:pPr>
            <a:r>
              <a:rPr lang="en-US" dirty="0" smtClean="0"/>
              <a:t>Must talk about common problems and provide solutions</a:t>
            </a:r>
          </a:p>
          <a:p>
            <a:pPr>
              <a:buFont typeface="Arial"/>
              <a:buChar char="•"/>
            </a:pPr>
            <a:r>
              <a:rPr lang="en-US" dirty="0" smtClean="0"/>
              <a:t>Decision making</a:t>
            </a:r>
          </a:p>
          <a:p>
            <a:pPr>
              <a:buFont typeface="Arial"/>
              <a:buChar char="•"/>
            </a:pPr>
            <a:r>
              <a:rPr lang="en-US" dirty="0" smtClean="0"/>
              <a:t>People want to talk about the new ideas</a:t>
            </a:r>
          </a:p>
          <a:p>
            <a:pPr>
              <a:buFont typeface="Arial"/>
              <a:buChar char="•"/>
            </a:pPr>
            <a:r>
              <a:rPr lang="en-US" dirty="0" smtClean="0"/>
              <a:t>Debate</a:t>
            </a:r>
          </a:p>
          <a:p>
            <a:pPr>
              <a:buFont typeface="Arial"/>
              <a:buChar char="•"/>
            </a:pPr>
            <a:r>
              <a:rPr lang="en-US" dirty="0" smtClean="0"/>
              <a:t>Athens became the perfect example of Democracy</a:t>
            </a:r>
            <a:endParaRPr lang="en-US" dirty="0"/>
          </a:p>
        </p:txBody>
      </p:sp>
    </p:spTree>
    <p:extLst>
      <p:ext uri="{BB962C8B-B14F-4D97-AF65-F5344CB8AC3E}">
        <p14:creationId xmlns:p14="http://schemas.microsoft.com/office/powerpoint/2010/main" val="2013772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Sophists</a:t>
            </a:r>
            <a:endParaRPr lang="en-US" dirty="0"/>
          </a:p>
        </p:txBody>
      </p:sp>
      <p:sp>
        <p:nvSpPr>
          <p:cNvPr id="3" name="Content Placeholder 2"/>
          <p:cNvSpPr>
            <a:spLocks noGrp="1"/>
          </p:cNvSpPr>
          <p:nvPr>
            <p:ph idx="1"/>
          </p:nvPr>
        </p:nvSpPr>
        <p:spPr/>
        <p:txBody>
          <a:bodyPr/>
          <a:lstStyle/>
          <a:p>
            <a:pPr>
              <a:buFont typeface="Arial"/>
              <a:buChar char="•"/>
            </a:pPr>
            <a:r>
              <a:rPr lang="en-US" dirty="0" smtClean="0"/>
              <a:t>A group of men emerged in Athens whose profession was the study and practice of rhetoric.</a:t>
            </a:r>
          </a:p>
          <a:p>
            <a:pPr>
              <a:buFont typeface="Arial"/>
              <a:buChar char="•"/>
            </a:pPr>
            <a:r>
              <a:rPr lang="en-US" dirty="0" smtClean="0"/>
              <a:t>Greek word “</a:t>
            </a:r>
            <a:r>
              <a:rPr lang="en-US" dirty="0" err="1" smtClean="0"/>
              <a:t>sophos</a:t>
            </a:r>
            <a:r>
              <a:rPr lang="en-US" dirty="0" smtClean="0"/>
              <a:t>”:  Wise</a:t>
            </a:r>
          </a:p>
          <a:p>
            <a:pPr>
              <a:buFont typeface="Arial"/>
              <a:buChar char="•"/>
            </a:pPr>
            <a:r>
              <a:rPr lang="en-US" dirty="0" smtClean="0"/>
              <a:t>Those who engaged in the art of rhetoric in the courts, the legislature, and/or the public forum.</a:t>
            </a:r>
          </a:p>
          <a:p>
            <a:pPr>
              <a:buFont typeface="Arial"/>
              <a:buChar char="•"/>
            </a:pPr>
            <a:endParaRPr lang="en-US" dirty="0"/>
          </a:p>
          <a:p>
            <a:pPr>
              <a:buFont typeface="Arial"/>
              <a:buChar char="•"/>
            </a:pPr>
            <a:r>
              <a:rPr lang="en-US" dirty="0" smtClean="0"/>
              <a:t>Three types of Sophistry:</a:t>
            </a:r>
          </a:p>
          <a:p>
            <a:pPr lvl="3">
              <a:buFont typeface="Arial"/>
              <a:buChar char="•"/>
            </a:pPr>
            <a:r>
              <a:rPr lang="en-US" dirty="0" smtClean="0"/>
              <a:t>Teachers of persuasive speaking and writing in schools</a:t>
            </a:r>
          </a:p>
          <a:p>
            <a:pPr lvl="3">
              <a:buFont typeface="Arial"/>
              <a:buChar char="•"/>
            </a:pPr>
            <a:r>
              <a:rPr lang="en-US" dirty="0" smtClean="0"/>
              <a:t>Logographers—wrote speeches for litigators in the courtrooms.</a:t>
            </a:r>
          </a:p>
          <a:p>
            <a:pPr lvl="3">
              <a:buFont typeface="Arial"/>
              <a:buChar char="•"/>
            </a:pPr>
            <a:r>
              <a:rPr lang="en-US" dirty="0" smtClean="0"/>
              <a:t>Professional orator—traveled around the city giving lively philosophical discourses on all types of topics.</a:t>
            </a:r>
          </a:p>
          <a:p>
            <a:pPr lvl="3">
              <a:buFont typeface="Arial"/>
              <a:buChar char="•"/>
            </a:pPr>
            <a:endParaRPr lang="en-US" dirty="0"/>
          </a:p>
        </p:txBody>
      </p:sp>
    </p:spTree>
    <p:extLst>
      <p:ext uri="{BB962C8B-B14F-4D97-AF65-F5344CB8AC3E}">
        <p14:creationId xmlns:p14="http://schemas.microsoft.com/office/powerpoint/2010/main" val="3786372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Sophists</a:t>
            </a:r>
            <a:endParaRPr lang="en-US" dirty="0"/>
          </a:p>
        </p:txBody>
      </p:sp>
      <p:sp>
        <p:nvSpPr>
          <p:cNvPr id="3" name="Content Placeholder 2"/>
          <p:cNvSpPr>
            <a:spLocks noGrp="1"/>
          </p:cNvSpPr>
          <p:nvPr>
            <p:ph idx="1"/>
          </p:nvPr>
        </p:nvSpPr>
        <p:spPr/>
        <p:txBody>
          <a:bodyPr/>
          <a:lstStyle/>
          <a:p>
            <a:pPr>
              <a:buFont typeface="Arial"/>
              <a:buChar char="•"/>
            </a:pPr>
            <a:r>
              <a:rPr lang="en-US" dirty="0" smtClean="0"/>
              <a:t>Skill in argument often allowed the guilty to go free, and rhetoric was often used in the cause of vengeance against one’s political opponents. </a:t>
            </a:r>
          </a:p>
          <a:p>
            <a:endParaRPr lang="en-US" dirty="0"/>
          </a:p>
          <a:p>
            <a:pPr>
              <a:buFont typeface="Arial"/>
              <a:buChar char="•"/>
            </a:pPr>
            <a:r>
              <a:rPr lang="en-US" dirty="0" smtClean="0"/>
              <a:t>Courts were the social center of Athenian life—rhetoric as practiced there was soon considered the norm for all types of interactions, and the juror was soon seen as an easy target for the skillful rhetorician</a:t>
            </a:r>
          </a:p>
          <a:p>
            <a:endParaRPr lang="en-US" dirty="0"/>
          </a:p>
          <a:p>
            <a:r>
              <a:rPr lang="en-US" dirty="0" smtClean="0"/>
              <a:t>These skills created enemies.</a:t>
            </a:r>
            <a:endParaRPr lang="en-US" dirty="0"/>
          </a:p>
        </p:txBody>
      </p:sp>
    </p:spTree>
    <p:extLst>
      <p:ext uri="{BB962C8B-B14F-4D97-AF65-F5344CB8AC3E}">
        <p14:creationId xmlns:p14="http://schemas.microsoft.com/office/powerpoint/2010/main" val="3303394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err="1" smtClean="0"/>
              <a:t>ATTACk</a:t>
            </a:r>
            <a:r>
              <a:rPr lang="en-US" dirty="0" smtClean="0"/>
              <a:t> on the sophists</a:t>
            </a:r>
            <a:endParaRPr lang="en-US" dirty="0"/>
          </a:p>
        </p:txBody>
      </p:sp>
      <p:sp>
        <p:nvSpPr>
          <p:cNvPr id="3" name="Content Placeholder 2"/>
          <p:cNvSpPr>
            <a:spLocks noGrp="1"/>
          </p:cNvSpPr>
          <p:nvPr>
            <p:ph idx="1"/>
          </p:nvPr>
        </p:nvSpPr>
        <p:spPr/>
        <p:txBody>
          <a:bodyPr/>
          <a:lstStyle/>
          <a:p>
            <a:pPr>
              <a:buFont typeface="Arial"/>
              <a:buChar char="•"/>
            </a:pPr>
            <a:r>
              <a:rPr lang="en-US" dirty="0" smtClean="0"/>
              <a:t>People did not like that Sophists charged large sums of money for their seminar. </a:t>
            </a:r>
          </a:p>
          <a:p>
            <a:pPr>
              <a:buFont typeface="Arial"/>
              <a:buChar char="•"/>
            </a:pPr>
            <a:endParaRPr lang="en-US" dirty="0"/>
          </a:p>
          <a:p>
            <a:pPr>
              <a:buFont typeface="Arial"/>
              <a:buChar char="•"/>
            </a:pPr>
            <a:r>
              <a:rPr lang="en-US" dirty="0" smtClean="0"/>
              <a:t>Protagoras: “man is the measure of all things, of things that are as to how they are, and of things that are not as to how they are not.”</a:t>
            </a:r>
          </a:p>
          <a:p>
            <a:pPr lvl="3">
              <a:buFont typeface="Arial"/>
              <a:buChar char="•"/>
            </a:pPr>
            <a:r>
              <a:rPr lang="en-US" dirty="0" smtClean="0"/>
              <a:t>Each one of us sees the world differently, and forms our own beliefs about the world around us. </a:t>
            </a:r>
          </a:p>
          <a:p>
            <a:pPr lvl="3">
              <a:buFont typeface="Arial"/>
              <a:buChar char="•"/>
            </a:pPr>
            <a:r>
              <a:rPr lang="en-US" dirty="0" smtClean="0"/>
              <a:t>As individuals we have only our individual perceptions of what is and what is not. </a:t>
            </a:r>
          </a:p>
          <a:p>
            <a:pPr lvl="3">
              <a:buFont typeface="Arial"/>
              <a:buChar char="•"/>
            </a:pPr>
            <a:r>
              <a:rPr lang="en-US" dirty="0" smtClean="0"/>
              <a:t>The world is a relative place constructed by arguments each one of us makes for our perceptions and basted on our ability to persuade others that our perceptions are MORE accurate than our opponents.</a:t>
            </a:r>
          </a:p>
          <a:p>
            <a:pPr>
              <a:buFont typeface="Arial"/>
              <a:buChar char="•"/>
            </a:pPr>
            <a:r>
              <a:rPr lang="en-US" dirty="0" smtClean="0"/>
              <a:t>Sophistic education required students to argue both sides of the topic.</a:t>
            </a:r>
            <a:endParaRPr lang="en-US" dirty="0"/>
          </a:p>
        </p:txBody>
      </p:sp>
    </p:spTree>
    <p:extLst>
      <p:ext uri="{BB962C8B-B14F-4D97-AF65-F5344CB8AC3E}">
        <p14:creationId xmlns:p14="http://schemas.microsoft.com/office/powerpoint/2010/main" val="83028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Attack on Sophists</a:t>
            </a:r>
            <a:endParaRPr lang="en-US" dirty="0"/>
          </a:p>
        </p:txBody>
      </p:sp>
      <p:sp>
        <p:nvSpPr>
          <p:cNvPr id="3" name="Content Placeholder 2"/>
          <p:cNvSpPr>
            <a:spLocks noGrp="1"/>
          </p:cNvSpPr>
          <p:nvPr>
            <p:ph idx="1"/>
          </p:nvPr>
        </p:nvSpPr>
        <p:spPr/>
        <p:txBody>
          <a:bodyPr>
            <a:normAutofit lnSpcReduction="10000"/>
          </a:bodyPr>
          <a:lstStyle/>
          <a:p>
            <a:pPr>
              <a:buFont typeface="Arial"/>
              <a:buChar char="•"/>
            </a:pPr>
            <a:r>
              <a:rPr lang="en-US" dirty="0" smtClean="0"/>
              <a:t>Plato (427-347 B.C.E.)</a:t>
            </a:r>
          </a:p>
          <a:p>
            <a:pPr lvl="3">
              <a:buFont typeface="Arial"/>
              <a:buChar char="•"/>
            </a:pPr>
            <a:r>
              <a:rPr lang="en-US" dirty="0" smtClean="0"/>
              <a:t>Plato’s dialogues uses Socrates as his major character.</a:t>
            </a:r>
          </a:p>
          <a:p>
            <a:pPr lvl="3">
              <a:buFont typeface="Arial"/>
              <a:buChar char="•"/>
            </a:pPr>
            <a:r>
              <a:rPr lang="en-US" dirty="0" smtClean="0"/>
              <a:t>Taught Aristotle</a:t>
            </a:r>
          </a:p>
          <a:p>
            <a:pPr lvl="3">
              <a:buFont typeface="Arial"/>
              <a:buChar char="•"/>
            </a:pPr>
            <a:r>
              <a:rPr lang="en-US" dirty="0" smtClean="0"/>
              <a:t>Dialogues are in Question and Answer </a:t>
            </a:r>
          </a:p>
          <a:p>
            <a:pPr lvl="3">
              <a:buFont typeface="Arial"/>
              <a:buChar char="•"/>
            </a:pPr>
            <a:endParaRPr lang="en-US" dirty="0"/>
          </a:p>
          <a:p>
            <a:pPr lvl="1">
              <a:buFont typeface="Arial"/>
              <a:buChar char="•"/>
            </a:pPr>
            <a:r>
              <a:rPr lang="en-US" dirty="0" smtClean="0"/>
              <a:t>Wrote the dialogue </a:t>
            </a:r>
            <a:r>
              <a:rPr lang="en-US" i="1" dirty="0" err="1" smtClean="0"/>
              <a:t>Gorgias</a:t>
            </a:r>
            <a:endParaRPr lang="en-US" i="1" dirty="0" smtClean="0"/>
          </a:p>
          <a:p>
            <a:pPr lvl="2">
              <a:buFont typeface="Arial"/>
              <a:buChar char="•"/>
            </a:pPr>
            <a:r>
              <a:rPr lang="en-US" dirty="0" smtClean="0"/>
              <a:t>Rhetoric has no subject matter of its own, as for instance, medicine or sculpture</a:t>
            </a:r>
          </a:p>
          <a:p>
            <a:pPr lvl="2">
              <a:buFont typeface="Arial"/>
              <a:buChar char="•"/>
            </a:pPr>
            <a:r>
              <a:rPr lang="en-US" dirty="0" smtClean="0"/>
              <a:t>Since no subject matter of its own, rhetoric is speech about appearances, like cooking or cosmetics.</a:t>
            </a:r>
          </a:p>
          <a:p>
            <a:pPr lvl="2">
              <a:buFont typeface="Arial"/>
              <a:buChar char="•"/>
            </a:pPr>
            <a:r>
              <a:rPr lang="en-US" dirty="0" smtClean="0"/>
              <a:t>Rhetoric is not good for the individual because it allows the wrongdoer to go unpunished simply because he is better at using words.</a:t>
            </a:r>
          </a:p>
          <a:p>
            <a:pPr lvl="2">
              <a:buFont typeface="Arial"/>
              <a:buChar char="•"/>
            </a:pPr>
            <a:r>
              <a:rPr lang="en-US" dirty="0" smtClean="0"/>
              <a:t>Rhetoric is not good for society because it does not lead to truth, only persuasion , and only to pleasure for the individual who is persuasive.</a:t>
            </a:r>
          </a:p>
        </p:txBody>
      </p:sp>
    </p:spTree>
    <p:extLst>
      <p:ext uri="{BB962C8B-B14F-4D97-AF65-F5344CB8AC3E}">
        <p14:creationId xmlns:p14="http://schemas.microsoft.com/office/powerpoint/2010/main" val="1233500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Plato Changes his Mind?</a:t>
            </a:r>
            <a:endParaRPr lang="en-US" dirty="0"/>
          </a:p>
        </p:txBody>
      </p:sp>
      <p:sp>
        <p:nvSpPr>
          <p:cNvPr id="3" name="Content Placeholder 2"/>
          <p:cNvSpPr>
            <a:spLocks noGrp="1"/>
          </p:cNvSpPr>
          <p:nvPr>
            <p:ph idx="1"/>
          </p:nvPr>
        </p:nvSpPr>
        <p:spPr/>
        <p:txBody>
          <a:bodyPr/>
          <a:lstStyle/>
          <a:p>
            <a:pPr>
              <a:buFont typeface="Arial"/>
              <a:buChar char="•"/>
            </a:pPr>
            <a:endParaRPr lang="en-US" i="1" dirty="0" smtClean="0"/>
          </a:p>
          <a:p>
            <a:pPr marL="0" indent="0"/>
            <a:endParaRPr lang="en-US" sz="2800" i="1" dirty="0" smtClean="0"/>
          </a:p>
          <a:p>
            <a:pPr>
              <a:buFont typeface="Arial"/>
              <a:buChar char="•"/>
            </a:pPr>
            <a:r>
              <a:rPr lang="en-US" sz="2800" i="1" dirty="0" smtClean="0"/>
              <a:t>Phaedrus</a:t>
            </a:r>
          </a:p>
          <a:p>
            <a:pPr lvl="3">
              <a:buFont typeface="Arial"/>
              <a:buChar char="•"/>
            </a:pPr>
            <a:r>
              <a:rPr lang="en-US" sz="2800" dirty="0" smtClean="0"/>
              <a:t>Rhetoric is a difficult art, but worth practicing</a:t>
            </a:r>
          </a:p>
          <a:p>
            <a:pPr lvl="3">
              <a:buFont typeface="Arial"/>
              <a:buChar char="•"/>
            </a:pPr>
            <a:endParaRPr lang="en-US" dirty="0"/>
          </a:p>
          <a:p>
            <a:pPr lvl="3">
              <a:buFont typeface="Arial"/>
              <a:buChar char="•"/>
            </a:pPr>
            <a:endParaRPr lang="en-US" dirty="0"/>
          </a:p>
        </p:txBody>
      </p:sp>
    </p:spTree>
    <p:extLst>
      <p:ext uri="{BB962C8B-B14F-4D97-AF65-F5344CB8AC3E}">
        <p14:creationId xmlns:p14="http://schemas.microsoft.com/office/powerpoint/2010/main" val="18474845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Angles.thmx</Template>
  <TotalTime>625</TotalTime>
  <Words>1384</Words>
  <Application>Microsoft Macintosh PowerPoint</Application>
  <PresentationFormat>On-screen Show (4:3)</PresentationFormat>
  <Paragraphs>183</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Angles</vt:lpstr>
      <vt:lpstr>The Rhetorical Tradition</vt:lpstr>
      <vt:lpstr>First Lesson</vt:lpstr>
      <vt:lpstr>The Beginnings</vt:lpstr>
      <vt:lpstr>What Democracy Entails</vt:lpstr>
      <vt:lpstr>Sophists</vt:lpstr>
      <vt:lpstr>Sophists</vt:lpstr>
      <vt:lpstr>The ATTACk on the sophists</vt:lpstr>
      <vt:lpstr>Attack on Sophists</vt:lpstr>
      <vt:lpstr>Plato Changes his Mind?</vt:lpstr>
      <vt:lpstr>Plato VS. Sophists</vt:lpstr>
      <vt:lpstr>Aristotole (384-322B.C.)</vt:lpstr>
      <vt:lpstr>Aristotle: Greek Influence</vt:lpstr>
      <vt:lpstr>Three kinds of Discourse</vt:lpstr>
      <vt:lpstr>Artistic Proofs</vt:lpstr>
      <vt:lpstr>The Rhetorical Situation</vt:lpstr>
      <vt:lpstr>Enthymeme</vt:lpstr>
      <vt:lpstr>Syllogism—Basic Layout</vt:lpstr>
      <vt:lpstr>Example:</vt:lpstr>
      <vt:lpstr>Enthymeme’s </vt:lpstr>
      <vt:lpstr>PowerPoint Presentation</vt:lpstr>
      <vt:lpstr>PowerPoint Presentation</vt:lpstr>
      <vt:lpstr>PowerPoint Presentation</vt:lpstr>
      <vt:lpstr>Neo-Aristotelian Criticism</vt:lpstr>
      <vt:lpstr>TimeLine</vt:lpstr>
      <vt:lpstr>Changes in 21st Century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Rhetorical Tradition</dc:title>
  <dc:creator>Janet Johnson</dc:creator>
  <cp:lastModifiedBy>Janet Johnson</cp:lastModifiedBy>
  <cp:revision>26</cp:revision>
  <dcterms:created xsi:type="dcterms:W3CDTF">2011-09-12T00:39:40Z</dcterms:created>
  <dcterms:modified xsi:type="dcterms:W3CDTF">2011-09-12T23:39:09Z</dcterms:modified>
</cp:coreProperties>
</file>